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71" r:id="rId2"/>
    <p:sldId id="272" r:id="rId3"/>
    <p:sldId id="273" r:id="rId4"/>
    <p:sldId id="274" r:id="rId5"/>
    <p:sldId id="367" r:id="rId6"/>
    <p:sldId id="336" r:id="rId7"/>
    <p:sldId id="378" r:id="rId8"/>
    <p:sldId id="335" r:id="rId9"/>
    <p:sldId id="372" r:id="rId10"/>
    <p:sldId id="371" r:id="rId11"/>
    <p:sldId id="281" r:id="rId12"/>
    <p:sldId id="359" r:id="rId13"/>
    <p:sldId id="376" r:id="rId14"/>
    <p:sldId id="377" r:id="rId15"/>
    <p:sldId id="363" r:id="rId16"/>
    <p:sldId id="285" r:id="rId17"/>
    <p:sldId id="387" r:id="rId18"/>
    <p:sldId id="288" r:id="rId19"/>
    <p:sldId id="290" r:id="rId20"/>
    <p:sldId id="375" r:id="rId21"/>
    <p:sldId id="388" r:id="rId22"/>
    <p:sldId id="292" r:id="rId23"/>
    <p:sldId id="342" r:id="rId24"/>
    <p:sldId id="343" r:id="rId25"/>
    <p:sldId id="344" r:id="rId26"/>
    <p:sldId id="384" r:id="rId27"/>
    <p:sldId id="296" r:id="rId28"/>
    <p:sldId id="297" r:id="rId29"/>
    <p:sldId id="381" r:id="rId30"/>
    <p:sldId id="383" r:id="rId31"/>
    <p:sldId id="347" r:id="rId32"/>
    <p:sldId id="301" r:id="rId33"/>
    <p:sldId id="302" r:id="rId34"/>
    <p:sldId id="303" r:id="rId35"/>
    <p:sldId id="348" r:id="rId36"/>
    <p:sldId id="380" r:id="rId37"/>
    <p:sldId id="350" r:id="rId38"/>
    <p:sldId id="305" r:id="rId39"/>
    <p:sldId id="365" r:id="rId40"/>
    <p:sldId id="309" r:id="rId41"/>
    <p:sldId id="310" r:id="rId42"/>
    <p:sldId id="312" r:id="rId43"/>
    <p:sldId id="313" r:id="rId44"/>
    <p:sldId id="314" r:id="rId45"/>
    <p:sldId id="315" r:id="rId46"/>
    <p:sldId id="352" r:id="rId47"/>
    <p:sldId id="389" r:id="rId48"/>
    <p:sldId id="353" r:id="rId49"/>
    <p:sldId id="355" r:id="rId50"/>
    <p:sldId id="356" r:id="rId51"/>
    <p:sldId id="327" r:id="rId52"/>
    <p:sldId id="328" r:id="rId53"/>
    <p:sldId id="329" r:id="rId54"/>
    <p:sldId id="331" r:id="rId55"/>
    <p:sldId id="368" r:id="rId5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97A"/>
    <a:srgbClr val="00698A"/>
    <a:srgbClr val="8DBEAE"/>
    <a:srgbClr val="1A2A45"/>
    <a:srgbClr val="2E8680"/>
    <a:srgbClr val="414141"/>
    <a:srgbClr val="269092"/>
    <a:srgbClr val="31558D"/>
    <a:srgbClr val="2FBBBE"/>
    <a:srgbClr val="38D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7" autoAdjust="0"/>
    <p:restoredTop sz="71118" autoAdjust="0"/>
  </p:normalViewPr>
  <p:slideViewPr>
    <p:cSldViewPr snapToGrid="0" snapToObjects="1">
      <p:cViewPr varScale="1">
        <p:scale>
          <a:sx n="57" d="100"/>
          <a:sy n="57" d="100"/>
        </p:scale>
        <p:origin x="147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spc="100" baseline="0" dirty="0" smtClean="0"/>
              <a:t>SAMPLE 2050 ALLOCATION</a:t>
            </a:r>
            <a:endParaRPr lang="en-US" sz="2000" b="1" spc="100" baseline="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2050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A9-42A3-858D-C2610C53E2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4A9-42A3-858D-C2610C53E2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4A9-42A3-858D-C2610C53E262}"/>
              </c:ext>
            </c:extLst>
          </c:dPt>
          <c:cat>
            <c:strRef>
              <c:f>Sheet1!$A$2:$A$4</c:f>
              <c:strCache>
                <c:ptCount val="3"/>
                <c:pt idx="0">
                  <c:v>Stocks</c:v>
                </c:pt>
                <c:pt idx="1">
                  <c:v>Bonds</c:v>
                </c:pt>
                <c:pt idx="2">
                  <c:v>Cash</c:v>
                </c:pt>
              </c:strCache>
            </c:strRef>
          </c:cat>
          <c:val>
            <c:numRef>
              <c:f>Sheet1!$B$2:$B$4</c:f>
              <c:numCache>
                <c:formatCode>General</c:formatCode>
                <c:ptCount val="3"/>
                <c:pt idx="0">
                  <c:v>89</c:v>
                </c:pt>
                <c:pt idx="1">
                  <c:v>9</c:v>
                </c:pt>
                <c:pt idx="2">
                  <c:v>2</c:v>
                </c:pt>
              </c:numCache>
            </c:numRef>
          </c:val>
          <c:extLst>
            <c:ext xmlns:c16="http://schemas.microsoft.com/office/drawing/2014/chart" uri="{C3380CC4-5D6E-409C-BE32-E72D297353CC}">
              <c16:uniqueId val="{00000000-5BC1-457F-9378-C936D87009E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spc="100" baseline="0" dirty="0" smtClean="0"/>
              <a:t>SAMPLE 2025 ALLOCATION</a:t>
            </a:r>
            <a:endParaRPr lang="en-US" sz="2000" b="1" spc="100" baseline="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54-43D1-85DB-F3132369C1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54-43D1-85DB-F3132369C1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54-43D1-85DB-F3132369C1C8}"/>
              </c:ext>
            </c:extLst>
          </c:dPt>
          <c:cat>
            <c:strRef>
              <c:f>Sheet1!$A$2:$A$4</c:f>
              <c:strCache>
                <c:ptCount val="3"/>
                <c:pt idx="0">
                  <c:v>Stocks</c:v>
                </c:pt>
                <c:pt idx="1">
                  <c:v>Bonds</c:v>
                </c:pt>
                <c:pt idx="2">
                  <c:v>Cash</c:v>
                </c:pt>
              </c:strCache>
            </c:strRef>
          </c:cat>
          <c:val>
            <c:numRef>
              <c:f>Sheet1!$B$2:$B$4</c:f>
              <c:numCache>
                <c:formatCode>General</c:formatCode>
                <c:ptCount val="3"/>
                <c:pt idx="0">
                  <c:v>47</c:v>
                </c:pt>
                <c:pt idx="1">
                  <c:v>47</c:v>
                </c:pt>
                <c:pt idx="2">
                  <c:v>6</c:v>
                </c:pt>
              </c:numCache>
            </c:numRef>
          </c:val>
          <c:extLst>
            <c:ext xmlns:c16="http://schemas.microsoft.com/office/drawing/2014/chart" uri="{C3380CC4-5D6E-409C-BE32-E72D297353CC}">
              <c16:uniqueId val="{00000006-CC54-43D1-85DB-F3132369C1C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smtClean="0"/>
              <a:t>Example of Asset</a:t>
            </a:r>
            <a:r>
              <a:rPr lang="en-US" baseline="0" dirty="0" smtClean="0"/>
              <a:t> </a:t>
            </a:r>
            <a:r>
              <a:rPr lang="en-US" dirty="0" smtClean="0"/>
              <a:t>Allocation</a:t>
            </a:r>
            <a:endParaRPr lang="en-US" dirty="0"/>
          </a:p>
        </c:rich>
      </c:tx>
      <c:layout>
        <c:manualLayout>
          <c:xMode val="edge"/>
          <c:yMode val="edge"/>
          <c:x val="0.20391059965924047"/>
          <c:y val="0"/>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Asset Allocation</c:v>
                </c:pt>
              </c:strCache>
            </c:strRef>
          </c:tx>
          <c:dPt>
            <c:idx val="0"/>
            <c:bubble3D val="0"/>
            <c:explosion val="23"/>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E73F-4B4D-9183-CCF069B7F909}"/>
              </c:ext>
            </c:extLst>
          </c:dPt>
          <c:dPt>
            <c:idx val="1"/>
            <c:bubble3D val="0"/>
            <c:explosion val="1"/>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73F-4B4D-9183-CCF069B7F909}"/>
              </c:ext>
            </c:extLst>
          </c:dPt>
          <c:dPt>
            <c:idx val="2"/>
            <c:bubble3D val="0"/>
            <c:explosion val="1"/>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E73F-4B4D-9183-CCF069B7F909}"/>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73F-4B4D-9183-CCF069B7F909}"/>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2-E73F-4B4D-9183-CCF069B7F909}"/>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E73F-4B4D-9183-CCF069B7F909}"/>
                </c:ext>
              </c:extLst>
            </c:dLbl>
            <c:dLbl>
              <c:idx val="2"/>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fld id="{9ACF1377-4181-4526-ADCE-A0279B09E1AC}" type="CATEGORYNAME">
                      <a:rPr lang="en-US" b="1">
                        <a:solidFill>
                          <a:schemeClr val="accent3">
                            <a:lumMod val="75000"/>
                          </a:schemeClr>
                        </a:solidFill>
                      </a:rPr>
                      <a:pPr>
                        <a:defRPr sz="1400">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73F-4B4D-9183-CCF069B7F909}"/>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E73F-4B4D-9183-CCF069B7F90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STOCKS</c:v>
                </c:pt>
                <c:pt idx="1">
                  <c:v>BONDS</c:v>
                </c:pt>
                <c:pt idx="2">
                  <c:v>CASH</c:v>
                </c:pt>
              </c:strCache>
            </c:strRef>
          </c:cat>
          <c:val>
            <c:numRef>
              <c:f>Sheet1!$B$2:$B$5</c:f>
              <c:numCache>
                <c:formatCode>General</c:formatCode>
                <c:ptCount val="4"/>
                <c:pt idx="0">
                  <c:v>33</c:v>
                </c:pt>
                <c:pt idx="1">
                  <c:v>47</c:v>
                </c:pt>
                <c:pt idx="2">
                  <c:v>20</c:v>
                </c:pt>
              </c:numCache>
            </c:numRef>
          </c:val>
          <c:extLst>
            <c:ext xmlns:c16="http://schemas.microsoft.com/office/drawing/2014/chart" uri="{C3380CC4-5D6E-409C-BE32-E72D297353CC}">
              <c16:uniqueId val="{00000000-E73F-4B4D-9183-CCF069B7F90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smtClean="0"/>
              <a:t>Example of Diversification</a:t>
            </a:r>
            <a:endParaRPr lang="en-US" dirty="0"/>
          </a:p>
        </c:rich>
      </c:tx>
      <c:layout>
        <c:manualLayout>
          <c:xMode val="edge"/>
          <c:yMode val="edge"/>
          <c:x val="0.16358333503388278"/>
          <c:y val="8.6228930944461546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788077752992376"/>
          <c:y val="0.20744893491667971"/>
          <c:w val="0.58101562684038499"/>
          <c:h val="0.73056164835224235"/>
        </c:manualLayout>
      </c:layout>
      <c:pieChart>
        <c:varyColors val="1"/>
        <c:ser>
          <c:idx val="0"/>
          <c:order val="0"/>
          <c:tx>
            <c:strRef>
              <c:f>Sheet1!$B$1</c:f>
              <c:strCache>
                <c:ptCount val="1"/>
                <c:pt idx="0">
                  <c:v>Diversification - An Example</c:v>
                </c:pt>
              </c:strCache>
            </c:strRef>
          </c:tx>
          <c:spPr>
            <a:ln w="19050">
              <a:solidFill>
                <a:schemeClr val="bg1"/>
              </a:solidFill>
            </a:ln>
          </c:spPr>
          <c:explosion val="1"/>
          <c:dPt>
            <c:idx val="0"/>
            <c:bubble3D val="0"/>
            <c:spPr>
              <a:solidFill>
                <a:schemeClr val="accent1">
                  <a:shade val="53000"/>
                </a:schemeClr>
              </a:solidFill>
              <a:ln w="190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7B3-46D6-8877-5574735DDCD9}"/>
              </c:ext>
            </c:extLst>
          </c:dPt>
          <c:dPt>
            <c:idx val="1"/>
            <c:bubble3D val="0"/>
            <c:spPr>
              <a:solidFill>
                <a:schemeClr val="accent1">
                  <a:shade val="76000"/>
                </a:schemeClr>
              </a:solidFill>
              <a:ln w="190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C7B3-46D6-8877-5574735DDCD9}"/>
              </c:ext>
            </c:extLst>
          </c:dPt>
          <c:dPt>
            <c:idx val="2"/>
            <c:bubble3D val="0"/>
            <c:spPr>
              <a:solidFill>
                <a:schemeClr val="accent1"/>
              </a:solidFill>
              <a:ln w="190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7B3-46D6-8877-5574735DDCD9}"/>
              </c:ext>
            </c:extLst>
          </c:dPt>
          <c:dPt>
            <c:idx val="3"/>
            <c:bubble3D val="0"/>
            <c:spPr>
              <a:solidFill>
                <a:schemeClr val="accent1">
                  <a:tint val="77000"/>
                </a:schemeClr>
              </a:solidFill>
              <a:ln w="190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C7B3-46D6-8877-5574735DDCD9}"/>
              </c:ext>
            </c:extLst>
          </c:dPt>
          <c:dPt>
            <c:idx val="4"/>
            <c:bubble3D val="0"/>
            <c:spPr>
              <a:solidFill>
                <a:schemeClr val="accent1">
                  <a:tint val="54000"/>
                </a:schemeClr>
              </a:solidFill>
              <a:ln w="190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7B3-46D6-8877-5574735DDCD9}"/>
              </c:ext>
            </c:extLst>
          </c:dPt>
          <c:dLbls>
            <c:dLbl>
              <c:idx val="0"/>
              <c:layout>
                <c:manualLayout>
                  <c:x val="-4.7676055095500396E-3"/>
                  <c:y val="1.2189971588727635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fld id="{CED71627-0A75-4AB7-A7EB-9AE8A02B6037}" type="CATEGORYNAME">
                      <a:rPr lang="en-US">
                        <a:solidFill>
                          <a:schemeClr val="accent3">
                            <a:lumMod val="75000"/>
                          </a:schemeClr>
                        </a:solidFill>
                      </a:rPr>
                      <a:pPr>
                        <a:defRPr sz="1600">
                          <a:solidFill>
                            <a:schemeClr val="accent1">
                              <a:lumMod val="50000"/>
                            </a:schemeClr>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7B3-46D6-8877-5574735DDCD9}"/>
                </c:ext>
              </c:extLst>
            </c:dLbl>
            <c:dLbl>
              <c:idx val="1"/>
              <c:layout>
                <c:manualLayout>
                  <c:x val="-1.6686619283425224E-2"/>
                  <c:y val="-3.0474928971819088E-3"/>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fld id="{9E0D577E-F7A4-40D9-92DD-165AC0E28625}" type="CATEGORYNAME">
                      <a:rPr lang="en-US">
                        <a:solidFill>
                          <a:schemeClr val="accent3">
                            <a:lumMod val="75000"/>
                          </a:schemeClr>
                        </a:solidFill>
                      </a:rPr>
                      <a:pPr>
                        <a:defRPr sz="1600">
                          <a:solidFill>
                            <a:schemeClr val="accent1">
                              <a:lumMod val="50000"/>
                            </a:schemeClr>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7B3-46D6-8877-5574735DDCD9}"/>
                </c:ext>
              </c:extLst>
            </c:dLbl>
            <c:dLbl>
              <c:idx val="2"/>
              <c:layout>
                <c:manualLayout>
                  <c:x val="-5.7211266114600472E-2"/>
                  <c:y val="-1.5237464485909544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fld id="{ED4CE266-38D9-471D-B0D1-E83E3E1ED578}" type="CATEGORYNAME">
                      <a:rPr lang="en-US">
                        <a:solidFill>
                          <a:schemeClr val="accent3">
                            <a:lumMod val="75000"/>
                          </a:schemeClr>
                        </a:solidFill>
                      </a:rPr>
                      <a:pPr>
                        <a:defRPr sz="1600">
                          <a:solidFill>
                            <a:schemeClr val="accent1">
                              <a:lumMod val="50000"/>
                            </a:schemeClr>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7B3-46D6-8877-5574735DDCD9}"/>
                </c:ext>
              </c:extLst>
            </c:dLbl>
            <c:dLbl>
              <c:idx val="3"/>
              <c:layout>
                <c:manualLayout>
                  <c:x val="6.6746477133700549E-2"/>
                  <c:y val="-9.142478691545726E-3"/>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fld id="{8B10AE5C-43B2-463D-8565-01747EFB3B3D}" type="CATEGORYNAME">
                      <a:rPr lang="en-US">
                        <a:solidFill>
                          <a:schemeClr val="accent3">
                            <a:lumMod val="75000"/>
                          </a:schemeClr>
                        </a:solidFill>
                      </a:rPr>
                      <a:pPr>
                        <a:defRPr sz="1600">
                          <a:solidFill>
                            <a:schemeClr val="accent1">
                              <a:lumMod val="50000"/>
                            </a:schemeClr>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7B3-46D6-8877-5574735DDCD9}"/>
                </c:ext>
              </c:extLst>
            </c:dLbl>
            <c:dLbl>
              <c:idx val="4"/>
              <c:layout>
                <c:manualLayout>
                  <c:x val="1.1919013773875099E-2"/>
                  <c:y val="5.7902365046456239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fld id="{26745131-C13B-4B4F-9174-0BB887AF4F2B}" type="CATEGORYNAME">
                      <a:rPr lang="en-US">
                        <a:solidFill>
                          <a:schemeClr val="accent3">
                            <a:lumMod val="75000"/>
                          </a:schemeClr>
                        </a:solidFill>
                      </a:rPr>
                      <a:pPr>
                        <a:defRPr sz="1600">
                          <a:solidFill>
                            <a:schemeClr val="accent1">
                              <a:lumMod val="50000"/>
                            </a:schemeClr>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7B3-46D6-8877-5574735DDCD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50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Tech sector</c:v>
                </c:pt>
                <c:pt idx="1">
                  <c:v>Healthcare sector</c:v>
                </c:pt>
                <c:pt idx="2">
                  <c:v>Industrial sector</c:v>
                </c:pt>
                <c:pt idx="3">
                  <c:v>Financial sector</c:v>
                </c:pt>
                <c:pt idx="4">
                  <c:v>Consumer goods sector</c:v>
                </c:pt>
              </c:strCache>
            </c:strRef>
          </c:cat>
          <c:val>
            <c:numRef>
              <c:f>Sheet1!$B$2:$B$6</c:f>
              <c:numCache>
                <c:formatCode>General</c:formatCode>
                <c:ptCount val="5"/>
                <c:pt idx="0">
                  <c:v>25</c:v>
                </c:pt>
                <c:pt idx="1">
                  <c:v>15</c:v>
                </c:pt>
                <c:pt idx="2">
                  <c:v>25</c:v>
                </c:pt>
                <c:pt idx="3">
                  <c:v>15</c:v>
                </c:pt>
                <c:pt idx="4">
                  <c:v>20</c:v>
                </c:pt>
              </c:numCache>
            </c:numRef>
          </c:val>
          <c:extLst>
            <c:ext xmlns:c16="http://schemas.microsoft.com/office/drawing/2014/chart" uri="{C3380CC4-5D6E-409C-BE32-E72D297353CC}">
              <c16:uniqueId val="{00000000-C7B3-46D6-8877-5574735DDCD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7.3024475122021884E-2"/>
          <c:y val="9.7436766991663121E-2"/>
        </c:manualLayout>
      </c:layout>
      <c:overlay val="0"/>
    </c:title>
    <c:autoTitleDeleted val="0"/>
    <c:plotArea>
      <c:layout/>
      <c:pieChart>
        <c:varyColors val="1"/>
        <c:ser>
          <c:idx val="0"/>
          <c:order val="0"/>
          <c:tx>
            <c:strRef>
              <c:f>Sheet1!$B$1</c:f>
              <c:strCache>
                <c:ptCount val="1"/>
                <c:pt idx="0">
                  <c:v>Portfolio 2030</c:v>
                </c:pt>
              </c:strCache>
            </c:strRef>
          </c:tx>
          <c:cat>
            <c:strRef>
              <c:f>Sheet1!$A$2:$A$5</c:f>
              <c:strCache>
                <c:ptCount val="4"/>
                <c:pt idx="0">
                  <c:v>Bonds</c:v>
                </c:pt>
                <c:pt idx="1">
                  <c:v>Large cap stocks </c:v>
                </c:pt>
                <c:pt idx="2">
                  <c:v>Small cap stocks</c:v>
                </c:pt>
                <c:pt idx="3">
                  <c:v>Internat'l stocks</c:v>
                </c:pt>
              </c:strCache>
            </c:strRef>
          </c:cat>
          <c:val>
            <c:numRef>
              <c:f>Sheet1!$B$2:$B$5</c:f>
              <c:numCache>
                <c:formatCode>General</c:formatCode>
                <c:ptCount val="4"/>
                <c:pt idx="0">
                  <c:v>40</c:v>
                </c:pt>
                <c:pt idx="1">
                  <c:v>30</c:v>
                </c:pt>
                <c:pt idx="2">
                  <c:v>9</c:v>
                </c:pt>
                <c:pt idx="3">
                  <c:v>21</c:v>
                </c:pt>
              </c:numCache>
            </c:numRef>
          </c:val>
          <c:extLst>
            <c:ext xmlns:c16="http://schemas.microsoft.com/office/drawing/2014/chart" uri="{C3380CC4-5D6E-409C-BE32-E72D297353CC}">
              <c16:uniqueId val="{00000000-6E30-4D6F-960E-C1EB14582572}"/>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4180883440071024"/>
          <c:y val="0.26394336020052156"/>
          <c:w val="0.32516669005221405"/>
          <c:h val="0.6585121008678328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1202802371581592"/>
          <c:y val="5.4111035398416593E-2"/>
        </c:manualLayout>
      </c:layout>
      <c:overlay val="0"/>
    </c:title>
    <c:autoTitleDeleted val="0"/>
    <c:plotArea>
      <c:layout/>
      <c:pieChart>
        <c:varyColors val="1"/>
        <c:ser>
          <c:idx val="0"/>
          <c:order val="0"/>
          <c:tx>
            <c:strRef>
              <c:f>Sheet1!$B$1</c:f>
              <c:strCache>
                <c:ptCount val="1"/>
                <c:pt idx="0">
                  <c:v>Retirement Fund 2050</c:v>
                </c:pt>
              </c:strCache>
            </c:strRef>
          </c:tx>
          <c:cat>
            <c:strRef>
              <c:f>Sheet1!$A$2:$A$5</c:f>
              <c:strCache>
                <c:ptCount val="4"/>
                <c:pt idx="0">
                  <c:v>Bonds</c:v>
                </c:pt>
                <c:pt idx="1">
                  <c:v>Large cap stock </c:v>
                </c:pt>
                <c:pt idx="2">
                  <c:v>Small cap stock </c:v>
                </c:pt>
                <c:pt idx="3">
                  <c:v>Internat'l stock </c:v>
                </c:pt>
              </c:strCache>
            </c:strRef>
          </c:cat>
          <c:val>
            <c:numRef>
              <c:f>Sheet1!$B$2:$B$5</c:f>
              <c:numCache>
                <c:formatCode>General</c:formatCode>
                <c:ptCount val="4"/>
                <c:pt idx="0">
                  <c:v>10</c:v>
                </c:pt>
                <c:pt idx="1">
                  <c:v>50</c:v>
                </c:pt>
                <c:pt idx="2">
                  <c:v>20</c:v>
                </c:pt>
                <c:pt idx="3">
                  <c:v>20</c:v>
                </c:pt>
              </c:numCache>
            </c:numRef>
          </c:val>
          <c:extLst>
            <c:ext xmlns:c16="http://schemas.microsoft.com/office/drawing/2014/chart" uri="{C3380CC4-5D6E-409C-BE32-E72D297353CC}">
              <c16:uniqueId val="{00000000-595A-43B8-BD73-A0DD8D2F3BA0}"/>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3872531955504797"/>
          <c:y val="0.24606654600540048"/>
          <c:w val="0.3426470070560258"/>
          <c:h val="0.7322251600845889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9D7DBC-47D5-40CC-9B5D-EED3250E383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94BD550-44F5-4A45-B71A-5F535496BB92}">
      <dgm:prSet phldrT="[Text]"/>
      <dgm:spPr/>
      <dgm:t>
        <a:bodyPr/>
        <a:lstStyle/>
        <a:p>
          <a:r>
            <a:rPr lang="en-US" dirty="0" smtClean="0"/>
            <a:t>Pay debt</a:t>
          </a:r>
          <a:endParaRPr lang="en-US" dirty="0"/>
        </a:p>
      </dgm:t>
    </dgm:pt>
    <dgm:pt modelId="{8D5320D7-E293-43B3-880E-07210AF71DF1}" type="parTrans" cxnId="{B0D7CB9D-58E0-4499-81A4-C91DEE2D44AD}">
      <dgm:prSet/>
      <dgm:spPr/>
      <dgm:t>
        <a:bodyPr/>
        <a:lstStyle/>
        <a:p>
          <a:endParaRPr lang="en-US"/>
        </a:p>
      </dgm:t>
    </dgm:pt>
    <dgm:pt modelId="{3B15E94B-E21F-4430-BA7D-9F7CF959D27F}" type="sibTrans" cxnId="{B0D7CB9D-58E0-4499-81A4-C91DEE2D44AD}">
      <dgm:prSet/>
      <dgm:spPr/>
      <dgm:t>
        <a:bodyPr/>
        <a:lstStyle/>
        <a:p>
          <a:endParaRPr lang="en-US"/>
        </a:p>
      </dgm:t>
    </dgm:pt>
    <dgm:pt modelId="{56BBA778-9E5B-4CAD-9319-06F6F6F6E562}">
      <dgm:prSet phldrT="[Text]"/>
      <dgm:spPr/>
      <dgm:t>
        <a:bodyPr/>
        <a:lstStyle/>
        <a:p>
          <a:r>
            <a:rPr lang="en-US" dirty="0" smtClean="0"/>
            <a:t>Establish credit</a:t>
          </a:r>
          <a:endParaRPr lang="en-US" dirty="0"/>
        </a:p>
      </dgm:t>
    </dgm:pt>
    <dgm:pt modelId="{67FA9F7F-5AEA-4C68-9483-C7FD215B12F9}" type="parTrans" cxnId="{719308DB-BCBA-46C1-89E5-3798B1F352E5}">
      <dgm:prSet/>
      <dgm:spPr/>
      <dgm:t>
        <a:bodyPr/>
        <a:lstStyle/>
        <a:p>
          <a:endParaRPr lang="en-US"/>
        </a:p>
      </dgm:t>
    </dgm:pt>
    <dgm:pt modelId="{54E6BC12-F1B9-462F-BDDA-590F8C554CC1}" type="sibTrans" cxnId="{719308DB-BCBA-46C1-89E5-3798B1F352E5}">
      <dgm:prSet/>
      <dgm:spPr/>
      <dgm:t>
        <a:bodyPr/>
        <a:lstStyle/>
        <a:p>
          <a:endParaRPr lang="en-US"/>
        </a:p>
      </dgm:t>
    </dgm:pt>
    <dgm:pt modelId="{D4AFB6F4-3C16-4B3E-92FA-BB67361DC3E6}">
      <dgm:prSet phldrT="[Text]"/>
      <dgm:spPr/>
      <dgm:t>
        <a:bodyPr/>
        <a:lstStyle/>
        <a:p>
          <a:r>
            <a:rPr lang="en-US" dirty="0" smtClean="0"/>
            <a:t>Improve score</a:t>
          </a:r>
          <a:endParaRPr lang="en-US" dirty="0"/>
        </a:p>
      </dgm:t>
    </dgm:pt>
    <dgm:pt modelId="{C4C4FFF7-F2F7-4FAD-A806-3AA9096AB13B}" type="parTrans" cxnId="{070B1B73-4F31-4199-9B9F-3DF2DFA0FE7F}">
      <dgm:prSet/>
      <dgm:spPr/>
      <dgm:t>
        <a:bodyPr/>
        <a:lstStyle/>
        <a:p>
          <a:endParaRPr lang="en-US"/>
        </a:p>
      </dgm:t>
    </dgm:pt>
    <dgm:pt modelId="{67E87BA5-1659-4A6C-B6A3-D7FD67FCD3E1}" type="sibTrans" cxnId="{070B1B73-4F31-4199-9B9F-3DF2DFA0FE7F}">
      <dgm:prSet/>
      <dgm:spPr/>
      <dgm:t>
        <a:bodyPr/>
        <a:lstStyle/>
        <a:p>
          <a:endParaRPr lang="en-US"/>
        </a:p>
      </dgm:t>
    </dgm:pt>
    <dgm:pt modelId="{91EBB7B1-7762-45E7-8920-1750014FAB4B}">
      <dgm:prSet phldrT="[Text]"/>
      <dgm:spPr/>
      <dgm:t>
        <a:bodyPr/>
        <a:lstStyle/>
        <a:p>
          <a:r>
            <a:rPr lang="en-US" dirty="0" smtClean="0"/>
            <a:t>Incur debt</a:t>
          </a:r>
          <a:endParaRPr lang="en-US" dirty="0"/>
        </a:p>
      </dgm:t>
    </dgm:pt>
    <dgm:pt modelId="{A113904C-D145-4117-B744-B27B88BD7522}" type="parTrans" cxnId="{7DDEF426-738E-46C0-92B0-24D09976F2E4}">
      <dgm:prSet/>
      <dgm:spPr/>
      <dgm:t>
        <a:bodyPr/>
        <a:lstStyle/>
        <a:p>
          <a:endParaRPr lang="en-US"/>
        </a:p>
      </dgm:t>
    </dgm:pt>
    <dgm:pt modelId="{E1188E22-02B3-4D2C-A4B3-FBBC05D534A8}" type="sibTrans" cxnId="{7DDEF426-738E-46C0-92B0-24D09976F2E4}">
      <dgm:prSet/>
      <dgm:spPr/>
      <dgm:t>
        <a:bodyPr/>
        <a:lstStyle/>
        <a:p>
          <a:endParaRPr lang="en-US"/>
        </a:p>
      </dgm:t>
    </dgm:pt>
    <dgm:pt modelId="{9A2DE264-5F88-4EB9-B3A5-9DD5462F940C}" type="pres">
      <dgm:prSet presAssocID="{A69D7DBC-47D5-40CC-9B5D-EED3250E3836}" presName="cycle" presStyleCnt="0">
        <dgm:presLayoutVars>
          <dgm:dir/>
          <dgm:resizeHandles val="exact"/>
        </dgm:presLayoutVars>
      </dgm:prSet>
      <dgm:spPr/>
      <dgm:t>
        <a:bodyPr/>
        <a:lstStyle/>
        <a:p>
          <a:endParaRPr lang="en-US"/>
        </a:p>
      </dgm:t>
    </dgm:pt>
    <dgm:pt modelId="{8DD58568-01A8-43EC-A7B0-04EB688882FC}" type="pres">
      <dgm:prSet presAssocID="{F94BD550-44F5-4A45-B71A-5F535496BB92}" presName="dummy" presStyleCnt="0"/>
      <dgm:spPr/>
    </dgm:pt>
    <dgm:pt modelId="{3F01919E-B128-4CFA-A820-4DE586C97D4A}" type="pres">
      <dgm:prSet presAssocID="{F94BD550-44F5-4A45-B71A-5F535496BB92}" presName="node" presStyleLbl="revTx" presStyleIdx="0" presStyleCnt="4">
        <dgm:presLayoutVars>
          <dgm:bulletEnabled val="1"/>
        </dgm:presLayoutVars>
      </dgm:prSet>
      <dgm:spPr/>
      <dgm:t>
        <a:bodyPr/>
        <a:lstStyle/>
        <a:p>
          <a:endParaRPr lang="en-US"/>
        </a:p>
      </dgm:t>
    </dgm:pt>
    <dgm:pt modelId="{C0D98F16-EE99-47F7-A349-6B7F0219737B}" type="pres">
      <dgm:prSet presAssocID="{3B15E94B-E21F-4430-BA7D-9F7CF959D27F}" presName="sibTrans" presStyleLbl="node1" presStyleIdx="0" presStyleCnt="4" custScaleX="166046"/>
      <dgm:spPr/>
      <dgm:t>
        <a:bodyPr/>
        <a:lstStyle/>
        <a:p>
          <a:endParaRPr lang="en-US"/>
        </a:p>
      </dgm:t>
    </dgm:pt>
    <dgm:pt modelId="{406DCFA5-B1E8-4616-BA19-8F6CBE90CACF}" type="pres">
      <dgm:prSet presAssocID="{56BBA778-9E5B-4CAD-9319-06F6F6F6E562}" presName="dummy" presStyleCnt="0"/>
      <dgm:spPr/>
    </dgm:pt>
    <dgm:pt modelId="{39DA6FC9-8ACF-451A-8BB1-4D36E363C835}" type="pres">
      <dgm:prSet presAssocID="{56BBA778-9E5B-4CAD-9319-06F6F6F6E562}" presName="node" presStyleLbl="revTx" presStyleIdx="1" presStyleCnt="4">
        <dgm:presLayoutVars>
          <dgm:bulletEnabled val="1"/>
        </dgm:presLayoutVars>
      </dgm:prSet>
      <dgm:spPr/>
      <dgm:t>
        <a:bodyPr/>
        <a:lstStyle/>
        <a:p>
          <a:endParaRPr lang="en-US"/>
        </a:p>
      </dgm:t>
    </dgm:pt>
    <dgm:pt modelId="{B334C549-07F2-4F5F-8D9F-6D5A1944AB0E}" type="pres">
      <dgm:prSet presAssocID="{54E6BC12-F1B9-462F-BDDA-590F8C554CC1}" presName="sibTrans" presStyleLbl="node1" presStyleIdx="1" presStyleCnt="4"/>
      <dgm:spPr/>
      <dgm:t>
        <a:bodyPr/>
        <a:lstStyle/>
        <a:p>
          <a:endParaRPr lang="en-US"/>
        </a:p>
      </dgm:t>
    </dgm:pt>
    <dgm:pt modelId="{FC6A66C6-58BD-4BC3-90E2-9DE87D2CD3BD}" type="pres">
      <dgm:prSet presAssocID="{D4AFB6F4-3C16-4B3E-92FA-BB67361DC3E6}" presName="dummy" presStyleCnt="0"/>
      <dgm:spPr/>
    </dgm:pt>
    <dgm:pt modelId="{F659705F-79F9-4478-A491-F678140F4486}" type="pres">
      <dgm:prSet presAssocID="{D4AFB6F4-3C16-4B3E-92FA-BB67361DC3E6}" presName="node" presStyleLbl="revTx" presStyleIdx="2" presStyleCnt="4">
        <dgm:presLayoutVars>
          <dgm:bulletEnabled val="1"/>
        </dgm:presLayoutVars>
      </dgm:prSet>
      <dgm:spPr/>
      <dgm:t>
        <a:bodyPr/>
        <a:lstStyle/>
        <a:p>
          <a:endParaRPr lang="en-US"/>
        </a:p>
      </dgm:t>
    </dgm:pt>
    <dgm:pt modelId="{5BEF591F-EB49-4755-80F6-8E937D00B198}" type="pres">
      <dgm:prSet presAssocID="{67E87BA5-1659-4A6C-B6A3-D7FD67FCD3E1}" presName="sibTrans" presStyleLbl="node1" presStyleIdx="2" presStyleCnt="4" custScaleX="143741"/>
      <dgm:spPr/>
      <dgm:t>
        <a:bodyPr/>
        <a:lstStyle/>
        <a:p>
          <a:endParaRPr lang="en-US"/>
        </a:p>
      </dgm:t>
    </dgm:pt>
    <dgm:pt modelId="{C3EC4EE2-684B-4BD3-8D63-209F79FCCC45}" type="pres">
      <dgm:prSet presAssocID="{91EBB7B1-7762-45E7-8920-1750014FAB4B}" presName="dummy" presStyleCnt="0"/>
      <dgm:spPr/>
    </dgm:pt>
    <dgm:pt modelId="{92F6E3FF-59BA-464A-A2DA-9C4AA76E7A4B}" type="pres">
      <dgm:prSet presAssocID="{91EBB7B1-7762-45E7-8920-1750014FAB4B}" presName="node" presStyleLbl="revTx" presStyleIdx="3" presStyleCnt="4">
        <dgm:presLayoutVars>
          <dgm:bulletEnabled val="1"/>
        </dgm:presLayoutVars>
      </dgm:prSet>
      <dgm:spPr/>
      <dgm:t>
        <a:bodyPr/>
        <a:lstStyle/>
        <a:p>
          <a:endParaRPr lang="en-US"/>
        </a:p>
      </dgm:t>
    </dgm:pt>
    <dgm:pt modelId="{24518984-E19C-4FEE-846C-AF72224E617D}" type="pres">
      <dgm:prSet presAssocID="{E1188E22-02B3-4D2C-A4B3-FBBC05D534A8}" presName="sibTrans" presStyleLbl="node1" presStyleIdx="3" presStyleCnt="4"/>
      <dgm:spPr/>
      <dgm:t>
        <a:bodyPr/>
        <a:lstStyle/>
        <a:p>
          <a:endParaRPr lang="en-US"/>
        </a:p>
      </dgm:t>
    </dgm:pt>
  </dgm:ptLst>
  <dgm:cxnLst>
    <dgm:cxn modelId="{9F817A0C-86ED-42CA-AB29-4BD5394F8992}" type="presOf" srcId="{3B15E94B-E21F-4430-BA7D-9F7CF959D27F}" destId="{C0D98F16-EE99-47F7-A349-6B7F0219737B}" srcOrd="0" destOrd="0" presId="urn:microsoft.com/office/officeart/2005/8/layout/cycle1"/>
    <dgm:cxn modelId="{75606B26-F797-429E-B29E-AEAAAE68CA49}" type="presOf" srcId="{91EBB7B1-7762-45E7-8920-1750014FAB4B}" destId="{92F6E3FF-59BA-464A-A2DA-9C4AA76E7A4B}" srcOrd="0" destOrd="0" presId="urn:microsoft.com/office/officeart/2005/8/layout/cycle1"/>
    <dgm:cxn modelId="{1DB79715-5B9A-48F2-8946-3596268F383E}" type="presOf" srcId="{54E6BC12-F1B9-462F-BDDA-590F8C554CC1}" destId="{B334C549-07F2-4F5F-8D9F-6D5A1944AB0E}" srcOrd="0" destOrd="0" presId="urn:microsoft.com/office/officeart/2005/8/layout/cycle1"/>
    <dgm:cxn modelId="{070B1B73-4F31-4199-9B9F-3DF2DFA0FE7F}" srcId="{A69D7DBC-47D5-40CC-9B5D-EED3250E3836}" destId="{D4AFB6F4-3C16-4B3E-92FA-BB67361DC3E6}" srcOrd="2" destOrd="0" parTransId="{C4C4FFF7-F2F7-4FAD-A806-3AA9096AB13B}" sibTransId="{67E87BA5-1659-4A6C-B6A3-D7FD67FCD3E1}"/>
    <dgm:cxn modelId="{719308DB-BCBA-46C1-89E5-3798B1F352E5}" srcId="{A69D7DBC-47D5-40CC-9B5D-EED3250E3836}" destId="{56BBA778-9E5B-4CAD-9319-06F6F6F6E562}" srcOrd="1" destOrd="0" parTransId="{67FA9F7F-5AEA-4C68-9483-C7FD215B12F9}" sibTransId="{54E6BC12-F1B9-462F-BDDA-590F8C554CC1}"/>
    <dgm:cxn modelId="{B0D7CB9D-58E0-4499-81A4-C91DEE2D44AD}" srcId="{A69D7DBC-47D5-40CC-9B5D-EED3250E3836}" destId="{F94BD550-44F5-4A45-B71A-5F535496BB92}" srcOrd="0" destOrd="0" parTransId="{8D5320D7-E293-43B3-880E-07210AF71DF1}" sibTransId="{3B15E94B-E21F-4430-BA7D-9F7CF959D27F}"/>
    <dgm:cxn modelId="{9EE28E72-BDE5-409D-B38D-AF4A298B741B}" type="presOf" srcId="{E1188E22-02B3-4D2C-A4B3-FBBC05D534A8}" destId="{24518984-E19C-4FEE-846C-AF72224E617D}" srcOrd="0" destOrd="0" presId="urn:microsoft.com/office/officeart/2005/8/layout/cycle1"/>
    <dgm:cxn modelId="{153E09B6-9B2D-41E9-9899-1A06973D869B}" type="presOf" srcId="{F94BD550-44F5-4A45-B71A-5F535496BB92}" destId="{3F01919E-B128-4CFA-A820-4DE586C97D4A}" srcOrd="0" destOrd="0" presId="urn:microsoft.com/office/officeart/2005/8/layout/cycle1"/>
    <dgm:cxn modelId="{8B807733-B86F-4D02-A2CF-8D98E1834555}" type="presOf" srcId="{67E87BA5-1659-4A6C-B6A3-D7FD67FCD3E1}" destId="{5BEF591F-EB49-4755-80F6-8E937D00B198}" srcOrd="0" destOrd="0" presId="urn:microsoft.com/office/officeart/2005/8/layout/cycle1"/>
    <dgm:cxn modelId="{FBDEECA4-129D-4353-B187-AAEF71613127}" type="presOf" srcId="{A69D7DBC-47D5-40CC-9B5D-EED3250E3836}" destId="{9A2DE264-5F88-4EB9-B3A5-9DD5462F940C}" srcOrd="0" destOrd="0" presId="urn:microsoft.com/office/officeart/2005/8/layout/cycle1"/>
    <dgm:cxn modelId="{8AA982D4-C8CC-473B-87B6-6B2BCAC3B73C}" type="presOf" srcId="{D4AFB6F4-3C16-4B3E-92FA-BB67361DC3E6}" destId="{F659705F-79F9-4478-A491-F678140F4486}" srcOrd="0" destOrd="0" presId="urn:microsoft.com/office/officeart/2005/8/layout/cycle1"/>
    <dgm:cxn modelId="{7DDEF426-738E-46C0-92B0-24D09976F2E4}" srcId="{A69D7DBC-47D5-40CC-9B5D-EED3250E3836}" destId="{91EBB7B1-7762-45E7-8920-1750014FAB4B}" srcOrd="3" destOrd="0" parTransId="{A113904C-D145-4117-B744-B27B88BD7522}" sibTransId="{E1188E22-02B3-4D2C-A4B3-FBBC05D534A8}"/>
    <dgm:cxn modelId="{744EAF3D-4949-452A-BBA6-E7548B9EBA6B}" type="presOf" srcId="{56BBA778-9E5B-4CAD-9319-06F6F6F6E562}" destId="{39DA6FC9-8ACF-451A-8BB1-4D36E363C835}" srcOrd="0" destOrd="0" presId="urn:microsoft.com/office/officeart/2005/8/layout/cycle1"/>
    <dgm:cxn modelId="{9D147E43-75C3-43DC-9DB2-458C7F8FF2BF}" type="presParOf" srcId="{9A2DE264-5F88-4EB9-B3A5-9DD5462F940C}" destId="{8DD58568-01A8-43EC-A7B0-04EB688882FC}" srcOrd="0" destOrd="0" presId="urn:microsoft.com/office/officeart/2005/8/layout/cycle1"/>
    <dgm:cxn modelId="{5379FD1A-D4B9-41E4-8AFC-0BB9D5C5353D}" type="presParOf" srcId="{9A2DE264-5F88-4EB9-B3A5-9DD5462F940C}" destId="{3F01919E-B128-4CFA-A820-4DE586C97D4A}" srcOrd="1" destOrd="0" presId="urn:microsoft.com/office/officeart/2005/8/layout/cycle1"/>
    <dgm:cxn modelId="{2C5518A4-9914-418A-AEFA-18B6DCBE6774}" type="presParOf" srcId="{9A2DE264-5F88-4EB9-B3A5-9DD5462F940C}" destId="{C0D98F16-EE99-47F7-A349-6B7F0219737B}" srcOrd="2" destOrd="0" presId="urn:microsoft.com/office/officeart/2005/8/layout/cycle1"/>
    <dgm:cxn modelId="{3FBA7DB5-4AA1-4518-888D-B5DE188096D9}" type="presParOf" srcId="{9A2DE264-5F88-4EB9-B3A5-9DD5462F940C}" destId="{406DCFA5-B1E8-4616-BA19-8F6CBE90CACF}" srcOrd="3" destOrd="0" presId="urn:microsoft.com/office/officeart/2005/8/layout/cycle1"/>
    <dgm:cxn modelId="{DAB9D571-CBF1-4D1D-9AF3-AB7C85AA8099}" type="presParOf" srcId="{9A2DE264-5F88-4EB9-B3A5-9DD5462F940C}" destId="{39DA6FC9-8ACF-451A-8BB1-4D36E363C835}" srcOrd="4" destOrd="0" presId="urn:microsoft.com/office/officeart/2005/8/layout/cycle1"/>
    <dgm:cxn modelId="{B68F8271-28CD-4081-825B-E7B122D1EFA4}" type="presParOf" srcId="{9A2DE264-5F88-4EB9-B3A5-9DD5462F940C}" destId="{B334C549-07F2-4F5F-8D9F-6D5A1944AB0E}" srcOrd="5" destOrd="0" presId="urn:microsoft.com/office/officeart/2005/8/layout/cycle1"/>
    <dgm:cxn modelId="{5CBBEB61-CE8A-4E2A-82A3-9C4BB7401A2D}" type="presParOf" srcId="{9A2DE264-5F88-4EB9-B3A5-9DD5462F940C}" destId="{FC6A66C6-58BD-4BC3-90E2-9DE87D2CD3BD}" srcOrd="6" destOrd="0" presId="urn:microsoft.com/office/officeart/2005/8/layout/cycle1"/>
    <dgm:cxn modelId="{91D5A2A2-33F8-491B-AF32-B3B89704D086}" type="presParOf" srcId="{9A2DE264-5F88-4EB9-B3A5-9DD5462F940C}" destId="{F659705F-79F9-4478-A491-F678140F4486}" srcOrd="7" destOrd="0" presId="urn:microsoft.com/office/officeart/2005/8/layout/cycle1"/>
    <dgm:cxn modelId="{A051F541-8DCB-4686-B9A6-77CE02386540}" type="presParOf" srcId="{9A2DE264-5F88-4EB9-B3A5-9DD5462F940C}" destId="{5BEF591F-EB49-4755-80F6-8E937D00B198}" srcOrd="8" destOrd="0" presId="urn:microsoft.com/office/officeart/2005/8/layout/cycle1"/>
    <dgm:cxn modelId="{93A04087-9489-49EA-86A3-18F9EA39AE71}" type="presParOf" srcId="{9A2DE264-5F88-4EB9-B3A5-9DD5462F940C}" destId="{C3EC4EE2-684B-4BD3-8D63-209F79FCCC45}" srcOrd="9" destOrd="0" presId="urn:microsoft.com/office/officeart/2005/8/layout/cycle1"/>
    <dgm:cxn modelId="{2915C14A-BD93-4BE0-AA97-DF9BFE44A88F}" type="presParOf" srcId="{9A2DE264-5F88-4EB9-B3A5-9DD5462F940C}" destId="{92F6E3FF-59BA-464A-A2DA-9C4AA76E7A4B}" srcOrd="10" destOrd="0" presId="urn:microsoft.com/office/officeart/2005/8/layout/cycle1"/>
    <dgm:cxn modelId="{5E860EDA-EF85-47F8-9C1E-C6BEB8753924}" type="presParOf" srcId="{9A2DE264-5F88-4EB9-B3A5-9DD5462F940C}" destId="{24518984-E19C-4FEE-846C-AF72224E617D}"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D88E7E-FBC2-40DB-ACC0-75222FA898EF}" type="doc">
      <dgm:prSet loTypeId="urn:microsoft.com/office/officeart/2009/3/layout/DescendingProcess" loCatId="process" qsTypeId="urn:microsoft.com/office/officeart/2005/8/quickstyle/simple1" qsCatId="simple" csTypeId="urn:microsoft.com/office/officeart/2005/8/colors/accent1_4" csCatId="accent1" phldr="1"/>
      <dgm:spPr/>
      <dgm:t>
        <a:bodyPr/>
        <a:lstStyle/>
        <a:p>
          <a:endParaRPr lang="en-US"/>
        </a:p>
      </dgm:t>
    </dgm:pt>
    <dgm:pt modelId="{EC556C7F-F84F-4B11-90CF-D5D3963BC87C}">
      <dgm:prSet phldrT="[Text]" custT="1"/>
      <dgm:spPr/>
      <dgm:t>
        <a:bodyPr/>
        <a:lstStyle/>
        <a:p>
          <a:pPr algn="ctr"/>
          <a:r>
            <a:rPr lang="en-US" sz="2000" dirty="0" smtClean="0">
              <a:latin typeface="Arial" panose="020B0604020202020204" pitchFamily="34" charset="0"/>
              <a:cs typeface="Arial" panose="020B0604020202020204" pitchFamily="34" charset="0"/>
            </a:rPr>
            <a:t>$5,176 after 5 years</a:t>
          </a:r>
          <a:endParaRPr lang="en-US" sz="2000" dirty="0">
            <a:latin typeface="Arial" panose="020B0604020202020204" pitchFamily="34" charset="0"/>
            <a:cs typeface="Arial" panose="020B0604020202020204" pitchFamily="34" charset="0"/>
          </a:endParaRPr>
        </a:p>
      </dgm:t>
    </dgm:pt>
    <dgm:pt modelId="{BD75D29F-9A69-4330-9EB8-DF19F22E092D}" type="parTrans" cxnId="{71D9AA78-056E-4677-9213-B832A125FCC5}">
      <dgm:prSet/>
      <dgm:spPr/>
      <dgm:t>
        <a:bodyPr/>
        <a:lstStyle/>
        <a:p>
          <a:endParaRPr lang="en-US"/>
        </a:p>
      </dgm:t>
    </dgm:pt>
    <dgm:pt modelId="{66AE1DCD-2B99-4787-9ACC-99A17CF5098E}" type="sibTrans" cxnId="{71D9AA78-056E-4677-9213-B832A125FCC5}">
      <dgm:prSet/>
      <dgm:spPr/>
      <dgm:t>
        <a:bodyPr/>
        <a:lstStyle/>
        <a:p>
          <a:endParaRPr lang="en-US"/>
        </a:p>
      </dgm:t>
    </dgm:pt>
    <dgm:pt modelId="{CDF06FA6-06CF-4C04-9E3C-8A4D80F6AD7C}">
      <dgm:prSet phldrT="[Text]"/>
      <dgm:spPr/>
      <dgm:t>
        <a:bodyPr/>
        <a:lstStyle/>
        <a:p>
          <a:pPr algn="ctr"/>
          <a:r>
            <a:rPr lang="en-US" dirty="0" smtClean="0">
              <a:latin typeface="Arial" panose="020B0604020202020204" pitchFamily="34" charset="0"/>
              <a:cs typeface="Arial" panose="020B0604020202020204" pitchFamily="34" charset="0"/>
            </a:rPr>
            <a:t>$12,435 after 10 years</a:t>
          </a:r>
          <a:endParaRPr lang="en-US" dirty="0">
            <a:latin typeface="Arial" panose="020B0604020202020204" pitchFamily="34" charset="0"/>
            <a:cs typeface="Arial" panose="020B0604020202020204" pitchFamily="34" charset="0"/>
          </a:endParaRPr>
        </a:p>
      </dgm:t>
    </dgm:pt>
    <dgm:pt modelId="{6369B2B2-FF36-4DF3-A824-97EE478B10A9}" type="parTrans" cxnId="{5C221DBE-BFFF-41C7-AC8A-94BAFF468035}">
      <dgm:prSet/>
      <dgm:spPr/>
      <dgm:t>
        <a:bodyPr/>
        <a:lstStyle/>
        <a:p>
          <a:endParaRPr lang="en-US"/>
        </a:p>
      </dgm:t>
    </dgm:pt>
    <dgm:pt modelId="{F427449B-5A34-4A31-AE5D-4DEC3BF5562F}" type="sibTrans" cxnId="{5C221DBE-BFFF-41C7-AC8A-94BAFF468035}">
      <dgm:prSet/>
      <dgm:spPr/>
      <dgm:t>
        <a:bodyPr/>
        <a:lstStyle/>
        <a:p>
          <a:endParaRPr lang="en-US"/>
        </a:p>
      </dgm:t>
    </dgm:pt>
    <dgm:pt modelId="{7AB6FA7C-5FE0-4A70-8CF0-4DCDCDE4E515}">
      <dgm:prSet phldrT="[Text]" custT="1"/>
      <dgm:spPr/>
      <dgm:t>
        <a:bodyPr/>
        <a:lstStyle/>
        <a:p>
          <a:r>
            <a:rPr lang="en-US" sz="2800" dirty="0" smtClean="0">
              <a:latin typeface="Arial" panose="020B0604020202020204" pitchFamily="34" charset="0"/>
              <a:cs typeface="Arial" panose="020B0604020202020204" pitchFamily="34" charset="0"/>
            </a:rPr>
            <a:t>$36,896 after 20 years</a:t>
          </a:r>
          <a:endParaRPr lang="en-US" sz="2800" dirty="0">
            <a:latin typeface="Arial" panose="020B0604020202020204" pitchFamily="34" charset="0"/>
            <a:cs typeface="Arial" panose="020B0604020202020204" pitchFamily="34" charset="0"/>
          </a:endParaRPr>
        </a:p>
      </dgm:t>
    </dgm:pt>
    <dgm:pt modelId="{E34E0857-F6F9-4721-8652-7F8242653CDB}" type="parTrans" cxnId="{D4105500-39FC-4B30-B510-94D8A1181DCF}">
      <dgm:prSet/>
      <dgm:spPr/>
      <dgm:t>
        <a:bodyPr/>
        <a:lstStyle/>
        <a:p>
          <a:endParaRPr lang="en-US"/>
        </a:p>
      </dgm:t>
    </dgm:pt>
    <dgm:pt modelId="{647D6E98-238D-49DD-B39C-4A9CF9060F0C}" type="sibTrans" cxnId="{D4105500-39FC-4B30-B510-94D8A1181DCF}">
      <dgm:prSet/>
      <dgm:spPr/>
      <dgm:t>
        <a:bodyPr/>
        <a:lstStyle/>
        <a:p>
          <a:endParaRPr lang="en-US"/>
        </a:p>
      </dgm:t>
    </dgm:pt>
    <dgm:pt modelId="{CB4AAAF4-2FC6-49F0-A049-3B43FF03EAA6}" type="pres">
      <dgm:prSet presAssocID="{B4D88E7E-FBC2-40DB-ACC0-75222FA898EF}" presName="Name0" presStyleCnt="0">
        <dgm:presLayoutVars>
          <dgm:chMax val="7"/>
          <dgm:chPref val="5"/>
        </dgm:presLayoutVars>
      </dgm:prSet>
      <dgm:spPr/>
      <dgm:t>
        <a:bodyPr/>
        <a:lstStyle/>
        <a:p>
          <a:endParaRPr lang="en-US"/>
        </a:p>
      </dgm:t>
    </dgm:pt>
    <dgm:pt modelId="{28DD9143-AE9C-48BC-A064-D53E1E4DDD8D}" type="pres">
      <dgm:prSet presAssocID="{B4D88E7E-FBC2-40DB-ACC0-75222FA898EF}" presName="arrowNode" presStyleLbl="node1" presStyleIdx="0" presStyleCnt="1" custAng="21158534" custScaleX="117573"/>
      <dgm:spPr/>
    </dgm:pt>
    <dgm:pt modelId="{FB23EF72-214C-49A4-8C4C-7DEC5DC369F2}" type="pres">
      <dgm:prSet presAssocID="{EC556C7F-F84F-4B11-90CF-D5D3963BC87C}" presName="txNode1" presStyleLbl="revTx" presStyleIdx="0" presStyleCnt="3" custScaleX="76567" custLinFactNeighborX="-3778" custLinFactNeighborY="37594">
        <dgm:presLayoutVars>
          <dgm:bulletEnabled val="1"/>
        </dgm:presLayoutVars>
      </dgm:prSet>
      <dgm:spPr/>
      <dgm:t>
        <a:bodyPr/>
        <a:lstStyle/>
        <a:p>
          <a:endParaRPr lang="en-US"/>
        </a:p>
      </dgm:t>
    </dgm:pt>
    <dgm:pt modelId="{088EBDB4-05A2-4A91-AE03-37FFFEB16AA0}" type="pres">
      <dgm:prSet presAssocID="{CDF06FA6-06CF-4C04-9E3C-8A4D80F6AD7C}" presName="txNode2" presStyleLbl="revTx" presStyleIdx="1" presStyleCnt="3" custLinFactNeighborX="-6888" custLinFactNeighborY="-88460">
        <dgm:presLayoutVars>
          <dgm:bulletEnabled val="1"/>
        </dgm:presLayoutVars>
      </dgm:prSet>
      <dgm:spPr/>
      <dgm:t>
        <a:bodyPr/>
        <a:lstStyle/>
        <a:p>
          <a:endParaRPr lang="en-US"/>
        </a:p>
      </dgm:t>
    </dgm:pt>
    <dgm:pt modelId="{831B7903-5A05-4D04-B79D-CF4D63AF919F}" type="pres">
      <dgm:prSet presAssocID="{F427449B-5A34-4A31-AE5D-4DEC3BF5562F}" presName="dotNode2" presStyleCnt="0"/>
      <dgm:spPr/>
    </dgm:pt>
    <dgm:pt modelId="{69DFB78A-D6AC-42D7-948B-3C76C5F17DA2}" type="pres">
      <dgm:prSet presAssocID="{F427449B-5A34-4A31-AE5D-4DEC3BF5562F}" presName="dotRepeatNode" presStyleLbl="fgShp" presStyleIdx="0" presStyleCnt="1" custFlipVert="1" custScaleX="506487" custScaleY="233702" custLinFactX="508623" custLinFactY="379696" custLinFactNeighborX="600000" custLinFactNeighborY="400000"/>
      <dgm:spPr/>
      <dgm:t>
        <a:bodyPr/>
        <a:lstStyle/>
        <a:p>
          <a:endParaRPr lang="en-US"/>
        </a:p>
      </dgm:t>
    </dgm:pt>
    <dgm:pt modelId="{C2B4C589-28BF-46CD-AEEA-1794C5F9B65D}" type="pres">
      <dgm:prSet presAssocID="{7AB6FA7C-5FE0-4A70-8CF0-4DCDCDE4E515}" presName="txNode3" presStyleLbl="revTx" presStyleIdx="2" presStyleCnt="3" custLinFactY="-78962" custLinFactNeighborX="75492" custLinFactNeighborY="-100000">
        <dgm:presLayoutVars>
          <dgm:bulletEnabled val="1"/>
        </dgm:presLayoutVars>
      </dgm:prSet>
      <dgm:spPr/>
      <dgm:t>
        <a:bodyPr/>
        <a:lstStyle/>
        <a:p>
          <a:endParaRPr lang="en-US"/>
        </a:p>
      </dgm:t>
    </dgm:pt>
  </dgm:ptLst>
  <dgm:cxnLst>
    <dgm:cxn modelId="{9D64AD61-E67C-4749-99A7-B5AD869642CA}" type="presOf" srcId="{F427449B-5A34-4A31-AE5D-4DEC3BF5562F}" destId="{69DFB78A-D6AC-42D7-948B-3C76C5F17DA2}" srcOrd="0" destOrd="0" presId="urn:microsoft.com/office/officeart/2009/3/layout/DescendingProcess"/>
    <dgm:cxn modelId="{2829ED40-E0EC-437A-BD00-1151248B73C8}" type="presOf" srcId="{EC556C7F-F84F-4B11-90CF-D5D3963BC87C}" destId="{FB23EF72-214C-49A4-8C4C-7DEC5DC369F2}" srcOrd="0" destOrd="0" presId="urn:microsoft.com/office/officeart/2009/3/layout/DescendingProcess"/>
    <dgm:cxn modelId="{5C221DBE-BFFF-41C7-AC8A-94BAFF468035}" srcId="{B4D88E7E-FBC2-40DB-ACC0-75222FA898EF}" destId="{CDF06FA6-06CF-4C04-9E3C-8A4D80F6AD7C}" srcOrd="1" destOrd="0" parTransId="{6369B2B2-FF36-4DF3-A824-97EE478B10A9}" sibTransId="{F427449B-5A34-4A31-AE5D-4DEC3BF5562F}"/>
    <dgm:cxn modelId="{D4105500-39FC-4B30-B510-94D8A1181DCF}" srcId="{B4D88E7E-FBC2-40DB-ACC0-75222FA898EF}" destId="{7AB6FA7C-5FE0-4A70-8CF0-4DCDCDE4E515}" srcOrd="2" destOrd="0" parTransId="{E34E0857-F6F9-4721-8652-7F8242653CDB}" sibTransId="{647D6E98-238D-49DD-B39C-4A9CF9060F0C}"/>
    <dgm:cxn modelId="{399A188A-7EE4-494A-A67D-C9B65E44E06E}" type="presOf" srcId="{B4D88E7E-FBC2-40DB-ACC0-75222FA898EF}" destId="{CB4AAAF4-2FC6-49F0-A049-3B43FF03EAA6}" srcOrd="0" destOrd="0" presId="urn:microsoft.com/office/officeart/2009/3/layout/DescendingProcess"/>
    <dgm:cxn modelId="{6DCB61D3-47E5-4B27-AB94-EA44092E71CB}" type="presOf" srcId="{CDF06FA6-06CF-4C04-9E3C-8A4D80F6AD7C}" destId="{088EBDB4-05A2-4A91-AE03-37FFFEB16AA0}" srcOrd="0" destOrd="0" presId="urn:microsoft.com/office/officeart/2009/3/layout/DescendingProcess"/>
    <dgm:cxn modelId="{71D9AA78-056E-4677-9213-B832A125FCC5}" srcId="{B4D88E7E-FBC2-40DB-ACC0-75222FA898EF}" destId="{EC556C7F-F84F-4B11-90CF-D5D3963BC87C}" srcOrd="0" destOrd="0" parTransId="{BD75D29F-9A69-4330-9EB8-DF19F22E092D}" sibTransId="{66AE1DCD-2B99-4787-9ACC-99A17CF5098E}"/>
    <dgm:cxn modelId="{8B5AF980-099D-4A93-9F08-0976460F4944}" type="presOf" srcId="{7AB6FA7C-5FE0-4A70-8CF0-4DCDCDE4E515}" destId="{C2B4C589-28BF-46CD-AEEA-1794C5F9B65D}" srcOrd="0" destOrd="0" presId="urn:microsoft.com/office/officeart/2009/3/layout/DescendingProcess"/>
    <dgm:cxn modelId="{8B287798-AFEC-4FC9-ABB5-E9F435826D4A}" type="presParOf" srcId="{CB4AAAF4-2FC6-49F0-A049-3B43FF03EAA6}" destId="{28DD9143-AE9C-48BC-A064-D53E1E4DDD8D}" srcOrd="0" destOrd="0" presId="urn:microsoft.com/office/officeart/2009/3/layout/DescendingProcess"/>
    <dgm:cxn modelId="{E700840C-5F95-4665-AB4A-72D6CF120ED6}" type="presParOf" srcId="{CB4AAAF4-2FC6-49F0-A049-3B43FF03EAA6}" destId="{FB23EF72-214C-49A4-8C4C-7DEC5DC369F2}" srcOrd="1" destOrd="0" presId="urn:microsoft.com/office/officeart/2009/3/layout/DescendingProcess"/>
    <dgm:cxn modelId="{0F959B72-1506-417B-8C29-6987015AE2E0}" type="presParOf" srcId="{CB4AAAF4-2FC6-49F0-A049-3B43FF03EAA6}" destId="{088EBDB4-05A2-4A91-AE03-37FFFEB16AA0}" srcOrd="2" destOrd="0" presId="urn:microsoft.com/office/officeart/2009/3/layout/DescendingProcess"/>
    <dgm:cxn modelId="{87231770-DD9E-434B-8B2F-31A471EA9276}" type="presParOf" srcId="{CB4AAAF4-2FC6-49F0-A049-3B43FF03EAA6}" destId="{831B7903-5A05-4D04-B79D-CF4D63AF919F}" srcOrd="3" destOrd="0" presId="urn:microsoft.com/office/officeart/2009/3/layout/DescendingProcess"/>
    <dgm:cxn modelId="{E98C16A6-3098-4BED-A621-36AAEA04AD42}" type="presParOf" srcId="{831B7903-5A05-4D04-B79D-CF4D63AF919F}" destId="{69DFB78A-D6AC-42D7-948B-3C76C5F17DA2}" srcOrd="0" destOrd="0" presId="urn:microsoft.com/office/officeart/2009/3/layout/DescendingProcess"/>
    <dgm:cxn modelId="{B4C49BBC-3F18-4F64-B634-6E43A83365A0}" type="presParOf" srcId="{CB4AAAF4-2FC6-49F0-A049-3B43FF03EAA6}" destId="{C2B4C589-28BF-46CD-AEEA-1794C5F9B65D}" srcOrd="4"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1919E-B128-4CFA-A820-4DE586C97D4A}">
      <dsp:nvSpPr>
        <dsp:cNvPr id="0" name=""/>
        <dsp:cNvSpPr/>
      </dsp:nvSpPr>
      <dsp:spPr>
        <a:xfrm>
          <a:off x="5210539" y="100302"/>
          <a:ext cx="1606814" cy="1606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Pay debt</a:t>
          </a:r>
          <a:endParaRPr lang="en-US" sz="3300" kern="1200" dirty="0"/>
        </a:p>
      </dsp:txBody>
      <dsp:txXfrm>
        <a:off x="5210539" y="100302"/>
        <a:ext cx="1606814" cy="1606814"/>
      </dsp:txXfrm>
    </dsp:sp>
    <dsp:sp modelId="{C0D98F16-EE99-47F7-A349-6B7F0219737B}">
      <dsp:nvSpPr>
        <dsp:cNvPr id="0" name=""/>
        <dsp:cNvSpPr/>
      </dsp:nvSpPr>
      <dsp:spPr>
        <a:xfrm>
          <a:off x="876667" y="-1539"/>
          <a:ext cx="7542588" cy="4542469"/>
        </a:xfrm>
        <a:prstGeom prst="circularArrow">
          <a:avLst>
            <a:gd name="adj1" fmla="val 6898"/>
            <a:gd name="adj2" fmla="val 465011"/>
            <a:gd name="adj3" fmla="val 550850"/>
            <a:gd name="adj4" fmla="val 20584139"/>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A6FC9-8ACF-451A-8BB1-4D36E363C835}">
      <dsp:nvSpPr>
        <dsp:cNvPr id="0" name=""/>
        <dsp:cNvSpPr/>
      </dsp:nvSpPr>
      <dsp:spPr>
        <a:xfrm>
          <a:off x="5210539" y="2832272"/>
          <a:ext cx="1606814" cy="1606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Establish credit</a:t>
          </a:r>
          <a:endParaRPr lang="en-US" sz="3300" kern="1200" dirty="0"/>
        </a:p>
      </dsp:txBody>
      <dsp:txXfrm>
        <a:off x="5210539" y="2832272"/>
        <a:ext cx="1606814" cy="1606814"/>
      </dsp:txXfrm>
    </dsp:sp>
    <dsp:sp modelId="{B334C549-07F2-4F5F-8D9F-6D5A1944AB0E}">
      <dsp:nvSpPr>
        <dsp:cNvPr id="0" name=""/>
        <dsp:cNvSpPr/>
      </dsp:nvSpPr>
      <dsp:spPr>
        <a:xfrm>
          <a:off x="2376727" y="-1539"/>
          <a:ext cx="4542469" cy="4542469"/>
        </a:xfrm>
        <a:prstGeom prst="circularArrow">
          <a:avLst>
            <a:gd name="adj1" fmla="val 6898"/>
            <a:gd name="adj2" fmla="val 465011"/>
            <a:gd name="adj3" fmla="val 5950850"/>
            <a:gd name="adj4" fmla="val 4384139"/>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59705F-79F9-4478-A491-F678140F4486}">
      <dsp:nvSpPr>
        <dsp:cNvPr id="0" name=""/>
        <dsp:cNvSpPr/>
      </dsp:nvSpPr>
      <dsp:spPr>
        <a:xfrm>
          <a:off x="2478569" y="2832272"/>
          <a:ext cx="1606814" cy="1606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Improve score</a:t>
          </a:r>
          <a:endParaRPr lang="en-US" sz="3300" kern="1200" dirty="0"/>
        </a:p>
      </dsp:txBody>
      <dsp:txXfrm>
        <a:off x="2478569" y="2832272"/>
        <a:ext cx="1606814" cy="1606814"/>
      </dsp:txXfrm>
    </dsp:sp>
    <dsp:sp modelId="{5BEF591F-EB49-4755-80F6-8E937D00B198}">
      <dsp:nvSpPr>
        <dsp:cNvPr id="0" name=""/>
        <dsp:cNvSpPr/>
      </dsp:nvSpPr>
      <dsp:spPr>
        <a:xfrm>
          <a:off x="1383266" y="-1539"/>
          <a:ext cx="6529390" cy="4542469"/>
        </a:xfrm>
        <a:prstGeom prst="circularArrow">
          <a:avLst>
            <a:gd name="adj1" fmla="val 6898"/>
            <a:gd name="adj2" fmla="val 465011"/>
            <a:gd name="adj3" fmla="val 11350850"/>
            <a:gd name="adj4" fmla="val 9784139"/>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F6E3FF-59BA-464A-A2DA-9C4AA76E7A4B}">
      <dsp:nvSpPr>
        <dsp:cNvPr id="0" name=""/>
        <dsp:cNvSpPr/>
      </dsp:nvSpPr>
      <dsp:spPr>
        <a:xfrm>
          <a:off x="2478569" y="100302"/>
          <a:ext cx="1606814" cy="1606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Incur debt</a:t>
          </a:r>
          <a:endParaRPr lang="en-US" sz="3300" kern="1200" dirty="0"/>
        </a:p>
      </dsp:txBody>
      <dsp:txXfrm>
        <a:off x="2478569" y="100302"/>
        <a:ext cx="1606814" cy="1606814"/>
      </dsp:txXfrm>
    </dsp:sp>
    <dsp:sp modelId="{24518984-E19C-4FEE-846C-AF72224E617D}">
      <dsp:nvSpPr>
        <dsp:cNvPr id="0" name=""/>
        <dsp:cNvSpPr/>
      </dsp:nvSpPr>
      <dsp:spPr>
        <a:xfrm>
          <a:off x="2376727" y="-1539"/>
          <a:ext cx="4542469" cy="4542469"/>
        </a:xfrm>
        <a:prstGeom prst="circularArrow">
          <a:avLst>
            <a:gd name="adj1" fmla="val 6898"/>
            <a:gd name="adj2" fmla="val 465011"/>
            <a:gd name="adj3" fmla="val 16750850"/>
            <a:gd name="adj4" fmla="val 15184139"/>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D9143-AE9C-48BC-A064-D53E1E4DDD8D}">
      <dsp:nvSpPr>
        <dsp:cNvPr id="0" name=""/>
        <dsp:cNvSpPr/>
      </dsp:nvSpPr>
      <dsp:spPr>
        <a:xfrm rot="3954908">
          <a:off x="2495398" y="529603"/>
          <a:ext cx="3719791" cy="3514791"/>
        </a:xfrm>
        <a:prstGeom prst="swooshArrow">
          <a:avLst>
            <a:gd name="adj1" fmla="val 16310"/>
            <a:gd name="adj2" fmla="val 3137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DFB78A-D6AC-42D7-948B-3C76C5F17DA2}">
      <dsp:nvSpPr>
        <dsp:cNvPr id="0" name=""/>
        <dsp:cNvSpPr/>
      </dsp:nvSpPr>
      <dsp:spPr>
        <a:xfrm flipV="1">
          <a:off x="5375261" y="2486883"/>
          <a:ext cx="505034" cy="233031"/>
        </a:xfrm>
        <a:prstGeom prst="ellipse">
          <a:avLst/>
        </a:prstGeom>
        <a:solidFill>
          <a:schemeClr val="accent1">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23EF72-214C-49A4-8C4C-7DEC5DC369F2}">
      <dsp:nvSpPr>
        <dsp:cNvPr id="0" name=""/>
        <dsp:cNvSpPr/>
      </dsp:nvSpPr>
      <dsp:spPr>
        <a:xfrm>
          <a:off x="2264106" y="275127"/>
          <a:ext cx="1425384" cy="731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$5,176 after 5 years</a:t>
          </a:r>
          <a:endParaRPr lang="en-US" sz="2000" kern="1200" dirty="0">
            <a:latin typeface="Arial" panose="020B0604020202020204" pitchFamily="34" charset="0"/>
            <a:cs typeface="Arial" panose="020B0604020202020204" pitchFamily="34" charset="0"/>
          </a:endParaRPr>
        </a:p>
      </dsp:txBody>
      <dsp:txXfrm>
        <a:off x="2264106" y="275127"/>
        <a:ext cx="1425384" cy="731839"/>
      </dsp:txXfrm>
    </dsp:sp>
    <dsp:sp modelId="{088EBDB4-05A2-4A91-AE03-37FFFEB16AA0}">
      <dsp:nvSpPr>
        <dsp:cNvPr id="0" name=""/>
        <dsp:cNvSpPr/>
      </dsp:nvSpPr>
      <dsp:spPr>
        <a:xfrm>
          <a:off x="4781416" y="812634"/>
          <a:ext cx="2213815" cy="731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$12,435 after 10 years</a:t>
          </a:r>
          <a:endParaRPr lang="en-US" sz="2500" kern="1200" dirty="0">
            <a:latin typeface="Arial" panose="020B0604020202020204" pitchFamily="34" charset="0"/>
            <a:cs typeface="Arial" panose="020B0604020202020204" pitchFamily="34" charset="0"/>
          </a:endParaRPr>
        </a:p>
      </dsp:txBody>
      <dsp:txXfrm>
        <a:off x="4781416" y="812634"/>
        <a:ext cx="2213815" cy="731839"/>
      </dsp:txXfrm>
    </dsp:sp>
    <dsp:sp modelId="{C2B4C589-28BF-46CD-AEEA-1794C5F9B65D}">
      <dsp:nvSpPr>
        <dsp:cNvPr id="0" name=""/>
        <dsp:cNvSpPr/>
      </dsp:nvSpPr>
      <dsp:spPr>
        <a:xfrm>
          <a:off x="6531171" y="2532443"/>
          <a:ext cx="2515698" cy="731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$36,896 after 20 years</a:t>
          </a:r>
          <a:endParaRPr lang="en-US" sz="2800" kern="1200" dirty="0">
            <a:latin typeface="Arial" panose="020B0604020202020204" pitchFamily="34" charset="0"/>
            <a:cs typeface="Arial" panose="020B0604020202020204" pitchFamily="34" charset="0"/>
          </a:endParaRPr>
        </a:p>
      </dsp:txBody>
      <dsp:txXfrm>
        <a:off x="6531171" y="2532443"/>
        <a:ext cx="2515698" cy="731839"/>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D2317D51-1A29-4F2E-BA3C-1F1351A306F1}" type="datetimeFigureOut">
              <a:rPr lang="en-US" altLang="en-US"/>
              <a:pPr/>
              <a:t>5/28/2021</a:t>
            </a:fld>
            <a:endParaRPr lang="en-US"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2116A27-041E-402C-999F-0C7D987AAEC7}" type="slidenum">
              <a:rPr lang="en-US" altLang="en-US"/>
              <a:pPr/>
              <a:t>‹#›</a:t>
            </a:fld>
            <a:endParaRPr lang="en-US" altLang="en-US"/>
          </a:p>
        </p:txBody>
      </p:sp>
    </p:spTree>
    <p:extLst>
      <p:ext uri="{BB962C8B-B14F-4D97-AF65-F5344CB8AC3E}">
        <p14:creationId xmlns:p14="http://schemas.microsoft.com/office/powerpoint/2010/main" val="34269913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ederalreserve.gov/publications/2019-economic-well-being-of-us-households-in-2018-dealing-with-unexpected-expenses.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Introduction.</a:t>
            </a: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51466" indent="-289026">
              <a:defRPr>
                <a:solidFill>
                  <a:schemeClr val="tx1"/>
                </a:solidFill>
                <a:latin typeface="Calibri" pitchFamily="34" charset="0"/>
              </a:defRPr>
            </a:lvl2pPr>
            <a:lvl3pPr marL="1156101" indent="-231219">
              <a:defRPr>
                <a:solidFill>
                  <a:schemeClr val="tx1"/>
                </a:solidFill>
                <a:latin typeface="Calibri" pitchFamily="34" charset="0"/>
              </a:defRPr>
            </a:lvl3pPr>
            <a:lvl4pPr marL="1618542" indent="-231219">
              <a:defRPr>
                <a:solidFill>
                  <a:schemeClr val="tx1"/>
                </a:solidFill>
                <a:latin typeface="Calibri" pitchFamily="34" charset="0"/>
              </a:defRPr>
            </a:lvl4pPr>
            <a:lvl5pPr marL="2080983" indent="-231219">
              <a:defRPr>
                <a:solidFill>
                  <a:schemeClr val="tx1"/>
                </a:solidFill>
                <a:latin typeface="Calibri" pitchFamily="34" charset="0"/>
              </a:defRPr>
            </a:lvl5pPr>
            <a:lvl6pPr marL="2543424" indent="-231219" fontAlgn="base">
              <a:spcBef>
                <a:spcPct val="0"/>
              </a:spcBef>
              <a:spcAft>
                <a:spcPct val="0"/>
              </a:spcAft>
              <a:defRPr>
                <a:solidFill>
                  <a:schemeClr val="tx1"/>
                </a:solidFill>
                <a:latin typeface="Calibri" pitchFamily="34" charset="0"/>
              </a:defRPr>
            </a:lvl6pPr>
            <a:lvl7pPr marL="3005865" indent="-231219" fontAlgn="base">
              <a:spcBef>
                <a:spcPct val="0"/>
              </a:spcBef>
              <a:spcAft>
                <a:spcPct val="0"/>
              </a:spcAft>
              <a:defRPr>
                <a:solidFill>
                  <a:schemeClr val="tx1"/>
                </a:solidFill>
                <a:latin typeface="Calibri" pitchFamily="34" charset="0"/>
              </a:defRPr>
            </a:lvl7pPr>
            <a:lvl8pPr marL="3468306" indent="-231219" fontAlgn="base">
              <a:spcBef>
                <a:spcPct val="0"/>
              </a:spcBef>
              <a:spcAft>
                <a:spcPct val="0"/>
              </a:spcAft>
              <a:defRPr>
                <a:solidFill>
                  <a:schemeClr val="tx1"/>
                </a:solidFill>
                <a:latin typeface="Calibri" pitchFamily="34" charset="0"/>
              </a:defRPr>
            </a:lvl8pPr>
            <a:lvl9pPr marL="3930746" indent="-231219" fontAlgn="base">
              <a:spcBef>
                <a:spcPct val="0"/>
              </a:spcBef>
              <a:spcAft>
                <a:spcPct val="0"/>
              </a:spcAft>
              <a:defRPr>
                <a:solidFill>
                  <a:schemeClr val="tx1"/>
                </a:solidFill>
                <a:latin typeface="Calibri" pitchFamily="34" charset="0"/>
              </a:defRPr>
            </a:lvl9pPr>
          </a:lstStyle>
          <a:p>
            <a:fld id="{B6F3AA0C-12AF-45C6-AACE-DA963ACEE404}" type="slidenum">
              <a:rPr lang="en-US" altLang="en-US">
                <a:solidFill>
                  <a:prstClr val="black"/>
                </a:solidFill>
              </a:rPr>
              <a:pPr/>
              <a:t>1</a:t>
            </a:fld>
            <a:endParaRPr lang="en-US" altLang="en-US" dirty="0">
              <a:solidFill>
                <a:prstClr val="black"/>
              </a:solidFill>
            </a:endParaRPr>
          </a:p>
        </p:txBody>
      </p:sp>
    </p:spTree>
    <p:extLst>
      <p:ext uri="{BB962C8B-B14F-4D97-AF65-F5344CB8AC3E}">
        <p14:creationId xmlns:p14="http://schemas.microsoft.com/office/powerpoint/2010/main" val="1562235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the impact of two credit scores on a 30-year-fixed</a:t>
            </a:r>
            <a:r>
              <a:rPr lang="en-US" baseline="0" dirty="0" smtClean="0"/>
              <a:t> mortgage for the same amount of </a:t>
            </a:r>
            <a:r>
              <a:rPr lang="en-US" dirty="0" smtClean="0"/>
              <a:t>$200,000:</a:t>
            </a:r>
            <a:endParaRPr lang="en-US" baseline="0" dirty="0" smtClean="0"/>
          </a:p>
          <a:p>
            <a:endParaRPr lang="en-US" baseline="0" dirty="0" smtClean="0"/>
          </a:p>
          <a:p>
            <a:r>
              <a:rPr lang="en-US" dirty="0" smtClean="0"/>
              <a:t>Credit </a:t>
            </a:r>
            <a:r>
              <a:rPr lang="en-US" dirty="0"/>
              <a:t>s</a:t>
            </a:r>
            <a:r>
              <a:rPr lang="en-US" dirty="0" smtClean="0"/>
              <a:t>core </a:t>
            </a:r>
            <a:r>
              <a:rPr lang="en-US" dirty="0"/>
              <a:t>of 760 – </a:t>
            </a:r>
            <a:r>
              <a:rPr lang="en-US" dirty="0" smtClean="0"/>
              <a:t>850; Rate</a:t>
            </a:r>
            <a:r>
              <a:rPr lang="en-US" baseline="0" dirty="0" smtClean="0"/>
              <a:t> </a:t>
            </a:r>
            <a:r>
              <a:rPr lang="en-US" dirty="0" smtClean="0"/>
              <a:t>of 2.3%; Monthly </a:t>
            </a:r>
            <a:r>
              <a:rPr lang="en-US" dirty="0"/>
              <a:t>payment of </a:t>
            </a:r>
            <a:r>
              <a:rPr lang="en-US" dirty="0" smtClean="0"/>
              <a:t>$773</a:t>
            </a:r>
            <a:endParaRPr lang="en-US" dirty="0"/>
          </a:p>
          <a:p>
            <a:r>
              <a:rPr lang="en-US" dirty="0"/>
              <a:t> </a:t>
            </a:r>
          </a:p>
          <a:p>
            <a:r>
              <a:rPr lang="en-US" dirty="0" smtClean="0"/>
              <a:t>Credit score </a:t>
            </a:r>
            <a:r>
              <a:rPr lang="en-US" dirty="0"/>
              <a:t>of 620 – </a:t>
            </a:r>
            <a:r>
              <a:rPr lang="en-US" dirty="0" smtClean="0"/>
              <a:t>639;  Rate </a:t>
            </a:r>
            <a:r>
              <a:rPr lang="en-US" dirty="0"/>
              <a:t>of </a:t>
            </a:r>
            <a:r>
              <a:rPr lang="en-US" dirty="0" smtClean="0"/>
              <a:t>3.9%;  Monthly </a:t>
            </a:r>
            <a:r>
              <a:rPr lang="en-US" dirty="0"/>
              <a:t>payment of </a:t>
            </a:r>
            <a:r>
              <a:rPr lang="en-US" dirty="0" smtClean="0"/>
              <a:t>$946</a:t>
            </a:r>
            <a:endParaRPr lang="en-US" dirty="0"/>
          </a:p>
          <a:p>
            <a:pPr lvl="1"/>
            <a:r>
              <a:rPr lang="en-US" dirty="0"/>
              <a:t> </a:t>
            </a:r>
          </a:p>
          <a:p>
            <a:r>
              <a:rPr lang="en-US" dirty="0"/>
              <a:t>Bottom line: after 30 years, </a:t>
            </a:r>
            <a:r>
              <a:rPr lang="en-US" dirty="0" smtClean="0"/>
              <a:t>the person on the right </a:t>
            </a:r>
            <a:r>
              <a:rPr lang="en-US" dirty="0"/>
              <a:t>would pay almost $</a:t>
            </a:r>
            <a:r>
              <a:rPr lang="en-US" dirty="0" smtClean="0"/>
              <a:t>63,000 </a:t>
            </a:r>
            <a:r>
              <a:rPr lang="en-US" dirty="0"/>
              <a:t>more for the same </a:t>
            </a:r>
            <a:r>
              <a:rPr lang="en-US" dirty="0" smtClean="0"/>
              <a:t>house. </a:t>
            </a:r>
            <a:r>
              <a:rPr lang="en-US" dirty="0"/>
              <a:t>And it’s all because </a:t>
            </a:r>
            <a:r>
              <a:rPr lang="en-US" dirty="0" smtClean="0"/>
              <a:t>his credit score was impaired at the time he went to get</a:t>
            </a:r>
            <a:r>
              <a:rPr lang="en-US" baseline="0" dirty="0" smtClean="0"/>
              <a:t> the mortgage</a:t>
            </a:r>
            <a:r>
              <a:rPr lang="en-US" baseline="0" smtClean="0"/>
              <a:t>.  </a:t>
            </a:r>
            <a:r>
              <a:rPr lang="en-US" i="0" baseline="0" smtClean="0"/>
              <a:t>   </a:t>
            </a:r>
            <a:r>
              <a:rPr lang="en-US" i="1" smtClean="0"/>
              <a:t>Source</a:t>
            </a:r>
            <a:r>
              <a:rPr lang="en-US" i="1" dirty="0"/>
              <a:t>: </a:t>
            </a:r>
            <a:r>
              <a:rPr lang="en-US" i="1" dirty="0" smtClean="0"/>
              <a:t>Rates at MyFico.com; Google Mortgage Calculator</a:t>
            </a:r>
            <a:endParaRPr lang="en-US" i="1"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60725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32" indent="-231132">
              <a:lnSpc>
                <a:spcPct val="115000"/>
              </a:lnSpc>
            </a:pPr>
            <a:r>
              <a:rPr lang="en-US" b="1" dirty="0">
                <a:ea typeface="Calibri"/>
                <a:cs typeface="Calibri"/>
              </a:rPr>
              <a:t>AUDIENCE QUESTION:</a:t>
            </a:r>
            <a:r>
              <a:rPr lang="en-US" dirty="0">
                <a:ea typeface="Calibri"/>
                <a:cs typeface="Calibri"/>
              </a:rPr>
              <a:t> What are steps you can take to improve your credit score?</a:t>
            </a:r>
            <a:endParaRPr lang="en-US" sz="1100" dirty="0">
              <a:ea typeface="Calibri"/>
              <a:cs typeface="Times New Roman"/>
            </a:endParaRPr>
          </a:p>
          <a:p>
            <a:pPr marL="231132" indent="-231132">
              <a:lnSpc>
                <a:spcPct val="115000"/>
              </a:lnSpc>
            </a:pPr>
            <a:r>
              <a:rPr lang="en-US" dirty="0">
                <a:ea typeface="Calibri"/>
                <a:cs typeface="Calibri"/>
              </a:rPr>
              <a:t> </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Pay all of your credit cards and other debts on time.  </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Reduce the balance on your credit cards. Pay off your credit card every month, and </a:t>
            </a:r>
            <a:r>
              <a:rPr lang="en-US" dirty="0" smtClean="0">
                <a:ea typeface="Calibri"/>
                <a:cs typeface="Calibri"/>
              </a:rPr>
              <a:t>avoid paying only </a:t>
            </a:r>
            <a:r>
              <a:rPr lang="en-US" dirty="0">
                <a:ea typeface="Calibri"/>
                <a:cs typeface="Calibri"/>
              </a:rPr>
              <a:t>the minimum payment required.</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Do not get too many lines of credit, especially at the same time, but keep the ones you have for as long as possible. (Applications generate </a:t>
            </a:r>
            <a:r>
              <a:rPr lang="en-US" dirty="0" smtClean="0">
                <a:ea typeface="Calibri"/>
                <a:cs typeface="Calibri"/>
              </a:rPr>
              <a:t>inquiries.)</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Review your credit reports to check for </a:t>
            </a:r>
            <a:r>
              <a:rPr lang="en-US" dirty="0" smtClean="0">
                <a:ea typeface="Calibri"/>
                <a:cs typeface="Calibri"/>
              </a:rPr>
              <a:t>errors: </a:t>
            </a:r>
            <a:r>
              <a:rPr lang="en-US" dirty="0">
                <a:ea typeface="Calibri"/>
                <a:cs typeface="Calibri"/>
              </a:rPr>
              <a:t>www.annualcreditreport.com   </a:t>
            </a: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87E74396-3DDF-4C09-A041-A6C4CBED358D}" type="slidenum">
              <a:rPr lang="en-US" smtClean="0"/>
              <a:t>11</a:t>
            </a:fld>
            <a:endParaRPr lang="en-US" dirty="0"/>
          </a:p>
        </p:txBody>
      </p:sp>
    </p:spTree>
    <p:extLst>
      <p:ext uri="{BB962C8B-B14F-4D97-AF65-F5344CB8AC3E}">
        <p14:creationId xmlns:p14="http://schemas.microsoft.com/office/powerpoint/2010/main" val="952807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Why </a:t>
            </a:r>
            <a:r>
              <a:rPr lang="en-US" dirty="0"/>
              <a:t>do we save?  </a:t>
            </a:r>
            <a:endParaRPr lang="en-US" dirty="0" smtClean="0"/>
          </a:p>
          <a:p>
            <a:endParaRPr lang="en-US" dirty="0" smtClean="0"/>
          </a:p>
          <a:p>
            <a:r>
              <a:rPr lang="en-US" dirty="0" smtClean="0"/>
              <a:t>Audience question: What are some things that you’re saving for </a:t>
            </a:r>
            <a:r>
              <a:rPr lang="en-US" baseline="0" dirty="0" smtClean="0"/>
              <a:t>or that you plan to save for? </a:t>
            </a:r>
            <a:endParaRPr lang="en-US" dirty="0" smtClean="0"/>
          </a:p>
          <a:p>
            <a:endParaRPr lang="en-US" dirty="0" smtClean="0"/>
          </a:p>
          <a:p>
            <a:r>
              <a:rPr lang="en-US" dirty="0" smtClean="0"/>
              <a:t>Do </a:t>
            </a:r>
            <a:r>
              <a:rPr lang="en-US" dirty="0"/>
              <a:t>you want to own a home some day?  Open a business?  Start a family?  Those are long-term savings goals.</a:t>
            </a:r>
          </a:p>
          <a:p>
            <a:r>
              <a:rPr lang="en-US" dirty="0"/>
              <a:t> </a:t>
            </a:r>
          </a:p>
          <a:p>
            <a:r>
              <a:rPr lang="en-US" dirty="0"/>
              <a:t>In addition to long-term plans, you also need an emergency fund to cover unexpected shocks, like a major car repair, a house repair or a health crisis. </a:t>
            </a:r>
          </a:p>
          <a:p>
            <a:r>
              <a:rPr lang="en-US" dirty="0"/>
              <a:t> </a:t>
            </a:r>
          </a:p>
          <a:p>
            <a:r>
              <a:rPr lang="en-US" dirty="0"/>
              <a:t>These things can require money in a hurry, and surveys have shown that many are unprepared to incur an unexpected expense. </a:t>
            </a:r>
          </a:p>
          <a:p>
            <a:r>
              <a:rPr lang="en-US" dirty="0"/>
              <a:t> </a:t>
            </a:r>
          </a:p>
          <a:p>
            <a:r>
              <a:rPr lang="en-US" dirty="0" smtClean="0"/>
              <a:t>As the name implies, “savings” are generally put into safe places that allow for</a:t>
            </a:r>
            <a:r>
              <a:rPr lang="en-US" baseline="0" dirty="0" smtClean="0"/>
              <a:t> easy access, such as a savings account with a bank or credit union. </a:t>
            </a:r>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38326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Federal Reserve conducted</a:t>
            </a:r>
            <a:r>
              <a:rPr lang="en-US" baseline="0" dirty="0" smtClean="0"/>
              <a:t> a study that showed that nearly 4 in 10 Americans do not have enough money saved to cover an unexpected expense of $400.  That could be a minor car repair or a cracked screen on your phone.</a:t>
            </a:r>
          </a:p>
          <a:p>
            <a:endParaRPr lang="en-US" baseline="0" dirty="0" smtClean="0"/>
          </a:p>
          <a:p>
            <a:r>
              <a:rPr lang="en-US" baseline="0" dirty="0" smtClean="0"/>
              <a:t>Even a small financial shock can turn into long-term debt if you don’t have an emergency fund.</a:t>
            </a:r>
          </a:p>
          <a:p>
            <a:endParaRPr lang="en-US" baseline="0" dirty="0" smtClean="0"/>
          </a:p>
          <a:p>
            <a:r>
              <a:rPr lang="en-US" baseline="0" dirty="0" smtClean="0"/>
              <a:t>Consider direct-depositing a small amount of each paycheck into your savings account, and take advantage of special opportunities to pump up your savings, like a tax refund or gift money.  </a:t>
            </a:r>
          </a:p>
          <a:p>
            <a:endParaRPr lang="en-US" baseline="0" dirty="0" smtClean="0"/>
          </a:p>
          <a:p>
            <a:r>
              <a:rPr lang="en-US" baseline="0" dirty="0" smtClean="0"/>
              <a:t>Try to work toward a goal of having a few months’ worth of living expenses saved in an emergency fund – it will make you less likely to go into debt if life throws you a curveball.</a:t>
            </a:r>
          </a:p>
          <a:p>
            <a:endParaRPr lang="en-US" baseline="0" dirty="0" smtClean="0"/>
          </a:p>
          <a:p>
            <a:r>
              <a:rPr lang="en-US" baseline="0" dirty="0" smtClean="0"/>
              <a:t>Source: </a:t>
            </a:r>
            <a:r>
              <a:rPr lang="en-US" dirty="0" smtClean="0">
                <a:hlinkClick r:id="rId3"/>
              </a:rPr>
              <a:t>https://www.federalreserve.gov/publications/2019-economic-well-being-of-us-households-in-2018-dealing-with-unexpected-expenses.htm</a:t>
            </a:r>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219079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0"/>
              </a:spcBef>
            </a:pPr>
            <a:r>
              <a:rPr lang="en-US" sz="1200" dirty="0"/>
              <a:t>You can’t just </a:t>
            </a:r>
            <a:r>
              <a:rPr lang="en-US" sz="1200" dirty="0" smtClean="0"/>
              <a:t>put all your money</a:t>
            </a:r>
            <a:r>
              <a:rPr lang="en-US" sz="1200" baseline="0" dirty="0" smtClean="0"/>
              <a:t> into savings – or </a:t>
            </a:r>
            <a:r>
              <a:rPr lang="en-US" sz="1200" dirty="0" smtClean="0"/>
              <a:t>stick it </a:t>
            </a:r>
            <a:r>
              <a:rPr lang="en-US" sz="1200" dirty="0"/>
              <a:t>under the mattress </a:t>
            </a:r>
            <a:r>
              <a:rPr lang="en-US" sz="1200" dirty="0" smtClean="0"/>
              <a:t>– because </a:t>
            </a:r>
            <a:r>
              <a:rPr lang="en-US" sz="1200" dirty="0"/>
              <a:t>the money you have today won’t have the same purchasing power for what you need </a:t>
            </a:r>
            <a:r>
              <a:rPr lang="en-US" sz="1200" dirty="0" smtClean="0"/>
              <a:t>later </a:t>
            </a:r>
            <a:r>
              <a:rPr lang="en-US" sz="1200" strike="noStrike" dirty="0" smtClean="0"/>
              <a:t>on</a:t>
            </a:r>
            <a:r>
              <a:rPr lang="en-US" sz="1200" dirty="0" smtClean="0"/>
              <a:t>.  </a:t>
            </a:r>
            <a:r>
              <a:rPr lang="en-US" sz="1200" dirty="0"/>
              <a:t>Prices for goods and services go up over time – it’s called inflation.  </a:t>
            </a:r>
          </a:p>
          <a:p>
            <a:pPr>
              <a:spcBef>
                <a:spcPts val="0"/>
              </a:spcBef>
            </a:pPr>
            <a:r>
              <a:rPr lang="en-US" sz="1200" dirty="0"/>
              <a:t> </a:t>
            </a:r>
          </a:p>
          <a:p>
            <a:pPr>
              <a:spcBef>
                <a:spcPts val="0"/>
              </a:spcBef>
            </a:pPr>
            <a:r>
              <a:rPr lang="en-US" sz="1200" dirty="0"/>
              <a:t>Let’s look at an illustration of inflation – the cost of a Ford Mustang GT 2-door convertible.  In </a:t>
            </a:r>
            <a:r>
              <a:rPr lang="en-US" sz="1200" dirty="0" smtClean="0"/>
              <a:t>1996, </a:t>
            </a:r>
            <a:r>
              <a:rPr lang="en-US" sz="1200" dirty="0"/>
              <a:t>it cost </a:t>
            </a:r>
            <a:r>
              <a:rPr lang="en-US" sz="1200" dirty="0" smtClean="0"/>
              <a:t>around</a:t>
            </a:r>
            <a:r>
              <a:rPr lang="en-US" sz="1200" baseline="0" dirty="0" smtClean="0"/>
              <a:t> $23,495</a:t>
            </a:r>
            <a:r>
              <a:rPr lang="en-US" sz="1200" dirty="0" smtClean="0"/>
              <a:t>. </a:t>
            </a:r>
            <a:endParaRPr lang="en-US" sz="1200" dirty="0"/>
          </a:p>
          <a:p>
            <a:pPr>
              <a:spcBef>
                <a:spcPts val="0"/>
              </a:spcBef>
            </a:pPr>
            <a:r>
              <a:rPr lang="en-US" sz="1200" dirty="0"/>
              <a:t> </a:t>
            </a:r>
          </a:p>
          <a:p>
            <a:pPr>
              <a:spcBef>
                <a:spcPts val="0"/>
              </a:spcBef>
            </a:pPr>
            <a:r>
              <a:rPr lang="en-US" sz="1200" dirty="0"/>
              <a:t>In </a:t>
            </a:r>
            <a:r>
              <a:rPr lang="en-US" sz="1200" dirty="0" smtClean="0"/>
              <a:t>2021, </a:t>
            </a:r>
            <a:r>
              <a:rPr lang="en-US" sz="1200" dirty="0"/>
              <a:t>it will run you </a:t>
            </a:r>
            <a:r>
              <a:rPr lang="en-US" sz="1200" dirty="0" smtClean="0"/>
              <a:t>nearly than </a:t>
            </a:r>
            <a:r>
              <a:rPr lang="en-US" sz="1200" dirty="0"/>
              <a:t>$</a:t>
            </a:r>
            <a:r>
              <a:rPr lang="en-US" sz="1200" dirty="0" smtClean="0"/>
              <a:t>47,000.</a:t>
            </a:r>
            <a:r>
              <a:rPr lang="en-US" sz="1200" baseline="0" dirty="0" smtClean="0"/>
              <a:t>  That’s </a:t>
            </a:r>
            <a:r>
              <a:rPr lang="en-US" sz="1200" dirty="0" smtClean="0"/>
              <a:t>a 99% </a:t>
            </a:r>
            <a:r>
              <a:rPr lang="en-US" sz="1200" dirty="0"/>
              <a:t>increase in </a:t>
            </a:r>
            <a:r>
              <a:rPr lang="en-US" sz="1200" dirty="0" smtClean="0"/>
              <a:t>price over those 25 years.  </a:t>
            </a:r>
            <a:endParaRPr lang="en-US" sz="1200" dirty="0"/>
          </a:p>
          <a:p>
            <a:pPr>
              <a:spcBef>
                <a:spcPts val="0"/>
              </a:spcBef>
            </a:pPr>
            <a:r>
              <a:rPr lang="en-US" sz="1200" dirty="0"/>
              <a:t> </a:t>
            </a:r>
          </a:p>
          <a:p>
            <a:pPr>
              <a:spcBef>
                <a:spcPts val="0"/>
              </a:spcBef>
            </a:pPr>
            <a:r>
              <a:rPr lang="en-US" sz="1200" dirty="0"/>
              <a:t>That’s the result of inflation.</a:t>
            </a:r>
          </a:p>
          <a:p>
            <a:pPr>
              <a:spcBef>
                <a:spcPts val="0"/>
              </a:spcBef>
            </a:pPr>
            <a:r>
              <a:rPr lang="en-US" sz="1200" dirty="0"/>
              <a:t> </a:t>
            </a:r>
          </a:p>
          <a:p>
            <a:pPr>
              <a:spcBef>
                <a:spcPts val="0"/>
              </a:spcBef>
            </a:pPr>
            <a:r>
              <a:rPr lang="en-US" sz="1200" dirty="0"/>
              <a:t>And inflation also impacts higher education costs, housing costs, food and consumer goods, and everything we need to live.  So to keep up with inflation, you have to make your money grow. </a:t>
            </a:r>
            <a:r>
              <a:rPr lang="en-US" sz="1200" dirty="0" smtClean="0"/>
              <a:t> And </a:t>
            </a:r>
            <a:r>
              <a:rPr lang="en-US" sz="1200" dirty="0"/>
              <a:t>that’s what we’re here to talk about – investing.</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43009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Savings is all the money you earn but don’t spend. </a:t>
            </a:r>
            <a:r>
              <a:rPr lang="en-US" dirty="0" smtClean="0"/>
              <a:t> Investing </a:t>
            </a:r>
            <a:r>
              <a:rPr lang="en-US" dirty="0"/>
              <a:t>is slightly different – it means making that money grow. </a:t>
            </a:r>
          </a:p>
          <a:p>
            <a:r>
              <a:rPr lang="en-US" dirty="0"/>
              <a:t> </a:t>
            </a:r>
          </a:p>
          <a:p>
            <a:r>
              <a:rPr lang="en-US" dirty="0"/>
              <a:t>The key difference between the two is that investing has risk, but it also has a potential to earn higher returns. </a:t>
            </a:r>
            <a:r>
              <a:rPr lang="en-US" dirty="0" smtClean="0"/>
              <a:t> What </a:t>
            </a:r>
            <a:r>
              <a:rPr lang="en-US" dirty="0"/>
              <a:t>does your bank pay you in interest to keep money in a savings account? </a:t>
            </a:r>
            <a:r>
              <a:rPr lang="en-US" dirty="0" smtClean="0"/>
              <a:t> 1</a:t>
            </a:r>
            <a:r>
              <a:rPr lang="en-US" dirty="0"/>
              <a:t>% maybe? </a:t>
            </a:r>
            <a:r>
              <a:rPr lang="en-US" dirty="0" smtClean="0"/>
              <a:t> The </a:t>
            </a:r>
            <a:r>
              <a:rPr lang="en-US" dirty="0"/>
              <a:t>money you have in a bank account </a:t>
            </a:r>
            <a:r>
              <a:rPr lang="en-US" dirty="0" smtClean="0"/>
              <a:t>may not grow </a:t>
            </a:r>
            <a:r>
              <a:rPr lang="en-US" dirty="0"/>
              <a:t>much, but it will be safe since it’s FDIC insured.</a:t>
            </a:r>
          </a:p>
          <a:p>
            <a:r>
              <a:rPr lang="en-US" dirty="0"/>
              <a:t> </a:t>
            </a:r>
          </a:p>
          <a:p>
            <a:r>
              <a:rPr lang="en-US" dirty="0"/>
              <a:t>So why might we want to take on more risk? </a:t>
            </a:r>
            <a:r>
              <a:rPr lang="en-US" dirty="0" smtClean="0"/>
              <a:t>Why </a:t>
            </a:r>
            <a:r>
              <a:rPr lang="en-US" dirty="0"/>
              <a:t>might we want to invest?</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498461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How do investments keep up with inflation?  It’s through growing over time thanks to the the power of compounding</a:t>
            </a:r>
            <a:r>
              <a:rPr lang="en-US" dirty="0" smtClean="0"/>
              <a:t>. Over time, that</a:t>
            </a:r>
            <a:r>
              <a:rPr lang="en-US" baseline="0" dirty="0" smtClean="0"/>
              <a:t> growth snowballs.</a:t>
            </a:r>
            <a:endParaRPr lang="en-US" dirty="0" smtClean="0"/>
          </a:p>
          <a:p>
            <a:endParaRPr lang="en-US" baseline="0" dirty="0" smtClean="0"/>
          </a:p>
          <a:p>
            <a:r>
              <a:rPr lang="en-US" baseline="0" dirty="0" smtClean="0"/>
              <a:t>Imagine that at 25 years old, you started investing $100 a month for the next 40 years. After 40 years, you would have invested $48,000, but thanks to the power of compounding, the money you invested would have grown to $239,562, assuming a 7% annual return. That’s about 5 times more than you contributed!</a:t>
            </a:r>
          </a:p>
          <a:p>
            <a:endParaRPr lang="en-US" baseline="0" dirty="0" smtClean="0"/>
          </a:p>
          <a:p>
            <a:r>
              <a:rPr lang="en-US" baseline="0" dirty="0" smtClean="0"/>
              <a:t>By starting early and using the power of compounding, you’re putting your money to work for you. </a:t>
            </a:r>
          </a:p>
          <a:p>
            <a:endParaRPr lang="en-US" baseline="0" dirty="0" smtClean="0"/>
          </a:p>
          <a:p>
            <a:r>
              <a:rPr lang="en-US" i="1" baseline="0" dirty="0" smtClean="0"/>
              <a:t>Source: Investor.gov compound interest calculator</a:t>
            </a: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17</a:t>
            </a:fld>
            <a:endParaRPr lang="en-US" dirty="0"/>
          </a:p>
        </p:txBody>
      </p:sp>
    </p:spTree>
    <p:extLst>
      <p:ext uri="{BB962C8B-B14F-4D97-AF65-F5344CB8AC3E}">
        <p14:creationId xmlns:p14="http://schemas.microsoft.com/office/powerpoint/2010/main" val="1908406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That doesn’t mean that the</a:t>
            </a:r>
            <a:r>
              <a:rPr lang="en-US" sz="1200" kern="1200" baseline="0" dirty="0" smtClean="0">
                <a:solidFill>
                  <a:schemeClr val="tx1"/>
                </a:solidFill>
                <a:effectLst/>
                <a:latin typeface="+mn-lt"/>
                <a:ea typeface="+mn-ea"/>
                <a:cs typeface="+mn-cs"/>
              </a:rPr>
              <a:t> growth is </a:t>
            </a:r>
            <a:r>
              <a:rPr lang="en-US" sz="1200" kern="1200" baseline="0" dirty="0" smtClean="0">
                <a:solidFill>
                  <a:schemeClr val="tx1"/>
                </a:solidFill>
                <a:effectLst/>
                <a:latin typeface="+mn-lt"/>
                <a:ea typeface="+mn-ea"/>
                <a:cs typeface="+mn-cs"/>
              </a:rPr>
              <a:t>consistent! </a:t>
            </a:r>
            <a:r>
              <a:rPr lang="en-US" sz="1200" kern="1200" dirty="0" smtClean="0">
                <a:solidFill>
                  <a:schemeClr val="tx1"/>
                </a:solidFill>
                <a:effectLst/>
                <a:latin typeface="+mn-lt"/>
                <a:ea typeface="+mn-ea"/>
                <a:cs typeface="+mn-cs"/>
              </a:rPr>
              <a:t>This graph shows </a:t>
            </a:r>
            <a:r>
              <a:rPr lang="en-US" sz="1200" kern="1200" dirty="0" smtClean="0">
                <a:solidFill>
                  <a:schemeClr val="tx1"/>
                </a:solidFill>
                <a:effectLst/>
                <a:latin typeface="+mn-lt"/>
                <a:ea typeface="+mn-ea"/>
                <a:cs typeface="+mn-cs"/>
              </a:rPr>
              <a:t>a benchmark of the stock market’s performance known as the </a:t>
            </a:r>
            <a:r>
              <a:rPr lang="en-US" sz="1200" kern="1200" dirty="0" smtClean="0">
                <a:solidFill>
                  <a:schemeClr val="tx1"/>
                </a:solidFill>
                <a:effectLst/>
                <a:latin typeface="+mn-lt"/>
                <a:ea typeface="+mn-ea"/>
                <a:cs typeface="+mn-cs"/>
              </a:rPr>
              <a:t>Dow Jones Industrial </a:t>
            </a:r>
            <a:r>
              <a:rPr lang="en-US" sz="1200" kern="1200" dirty="0" smtClean="0">
                <a:solidFill>
                  <a:schemeClr val="tx1"/>
                </a:solidFill>
                <a:effectLst/>
                <a:latin typeface="+mn-lt"/>
                <a:ea typeface="+mn-ea"/>
                <a:cs typeface="+mn-cs"/>
              </a:rPr>
              <a:t>Average over the course of 30 years,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from </a:t>
            </a:r>
            <a:r>
              <a:rPr lang="en-US" sz="1200" kern="1200" dirty="0" smtClean="0">
                <a:solidFill>
                  <a:schemeClr val="tx1"/>
                </a:solidFill>
                <a:effectLst/>
                <a:latin typeface="+mn-lt"/>
                <a:ea typeface="+mn-ea"/>
                <a:cs typeface="+mn-cs"/>
              </a:rPr>
              <a:t>1990 to</a:t>
            </a:r>
            <a:r>
              <a:rPr lang="en-US" sz="1200" kern="1200" baseline="0" dirty="0" smtClean="0">
                <a:solidFill>
                  <a:schemeClr val="tx1"/>
                </a:solidFill>
                <a:effectLst/>
                <a:latin typeface="+mn-lt"/>
                <a:ea typeface="+mn-ea"/>
                <a:cs typeface="+mn-cs"/>
              </a:rPr>
              <a:t> 2020</a:t>
            </a:r>
            <a:r>
              <a:rPr lang="en-US" sz="1200" kern="1200" dirty="0" smtClean="0">
                <a:solidFill>
                  <a:schemeClr val="tx1"/>
                </a:solidFill>
                <a:effectLst/>
                <a:latin typeface="+mn-lt"/>
                <a:ea typeface="+mn-ea"/>
                <a:cs typeface="+mn-cs"/>
              </a:rPr>
              <a:t>. You can see that the index has had many ups and </a:t>
            </a:r>
            <a:r>
              <a:rPr lang="en-US" sz="1200" kern="1200" dirty="0" smtClean="0">
                <a:solidFill>
                  <a:schemeClr val="tx1"/>
                </a:solidFill>
                <a:effectLst/>
                <a:latin typeface="+mn-lt"/>
                <a:ea typeface="+mn-ea"/>
                <a:cs typeface="+mn-cs"/>
              </a:rPr>
              <a:t>downs. But look at the long term trend – historically the performance of stocks has</a:t>
            </a:r>
            <a:r>
              <a:rPr lang="en-US" sz="1200" kern="1200" baseline="0" dirty="0" smtClean="0">
                <a:solidFill>
                  <a:schemeClr val="tx1"/>
                </a:solidFill>
                <a:effectLst/>
                <a:latin typeface="+mn-lt"/>
                <a:ea typeface="+mn-ea"/>
                <a:cs typeface="+mn-cs"/>
              </a:rPr>
              <a:t> trended</a:t>
            </a:r>
            <a:r>
              <a:rPr lang="en-US" sz="1200" kern="1200" dirty="0" smtClean="0">
                <a:solidFill>
                  <a:schemeClr val="tx1"/>
                </a:solidFill>
                <a:effectLst/>
                <a:latin typeface="+mn-lt"/>
                <a:ea typeface="+mn-ea"/>
                <a:cs typeface="+mn-cs"/>
              </a:rPr>
              <a:t> positive.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Keep in mind:</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Short-term stock performance tends to be volatile (jagged on the chart), but take a look at the long-term trend.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Stock returns (historically) do well over time (on average approx. 7-9% per year), but as you can see on the slide, the performance isn’t smooth and consistent  </a:t>
            </a:r>
          </a:p>
          <a:p>
            <a:endParaRPr lang="en-US" dirty="0" smtClean="0"/>
          </a:p>
          <a:p>
            <a:r>
              <a:rPr lang="en-US" dirty="0" smtClean="0"/>
              <a:t>Chart source: </a:t>
            </a:r>
            <a:r>
              <a:rPr lang="en-US" dirty="0" err="1" smtClean="0"/>
              <a:t>Macrotrends</a:t>
            </a:r>
            <a:r>
              <a:rPr lang="en-US" baseline="0" dirty="0" smtClean="0"/>
              <a:t> (</a:t>
            </a:r>
            <a:r>
              <a:rPr lang="pt-BR" baseline="0" dirty="0" smtClean="0"/>
              <a:t>https://www.macrotrends.net/1319/dow-jones-100-year-historical-chart) </a:t>
            </a:r>
          </a:p>
          <a:p>
            <a:r>
              <a:rPr lang="pt-BR" baseline="0" dirty="0" smtClean="0"/>
              <a:t>Chart date: March 15, 2020</a:t>
            </a:r>
            <a:endParaRPr lang="en-US" dirty="0"/>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18</a:t>
            </a:fld>
            <a:endParaRPr lang="en-US" altLang="en-US"/>
          </a:p>
        </p:txBody>
      </p:sp>
    </p:spTree>
    <p:extLst>
      <p:ext uri="{BB962C8B-B14F-4D97-AF65-F5344CB8AC3E}">
        <p14:creationId xmlns:p14="http://schemas.microsoft.com/office/powerpoint/2010/main" val="3731621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Thanks to the power of compound growth,</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ne of the best ways to build wealth is by saving and investing over a long period of time.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earlier you start, the easier it is for your money to grow, which means it takes less money to reach your goals.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Here’s how much you’d need to save each month if your retirement goal was $250,000 or $500,000 depending</a:t>
            </a:r>
            <a:r>
              <a:rPr lang="en-US" sz="1200" kern="1200" baseline="0" dirty="0" smtClean="0">
                <a:solidFill>
                  <a:schemeClr val="tx1"/>
                </a:solidFill>
                <a:effectLst/>
                <a:latin typeface="+mn-lt"/>
                <a:ea typeface="+mn-ea"/>
                <a:cs typeface="+mn-cs"/>
              </a:rPr>
              <a:t> on the age you started investing.</a:t>
            </a:r>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19</a:t>
            </a:fld>
            <a:endParaRPr lang="en-US" dirty="0"/>
          </a:p>
        </p:txBody>
      </p:sp>
    </p:spTree>
    <p:extLst>
      <p:ext uri="{BB962C8B-B14F-4D97-AF65-F5344CB8AC3E}">
        <p14:creationId xmlns:p14="http://schemas.microsoft.com/office/powerpoint/2010/main" val="322652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us don’t think anything of automating payments with our monthly subscription and</a:t>
            </a:r>
            <a:r>
              <a:rPr lang="en-US" baseline="0" dirty="0" smtClean="0"/>
              <a:t> streaming services. We can apply this concept to saving and investing. </a:t>
            </a:r>
            <a:r>
              <a:rPr lang="en-US" dirty="0" smtClean="0"/>
              <a:t>It helps to do your saving and investing automatically. You can set it up with your bank to have the money sent directly to a savings or investment account, such as</a:t>
            </a:r>
            <a:r>
              <a:rPr lang="en-US" baseline="0" dirty="0" smtClean="0"/>
              <a:t> a mutual fund account</a:t>
            </a:r>
            <a:r>
              <a:rPr lang="en-US" dirty="0" smtClean="0"/>
              <a:t>. In other words, set it and forget it. </a:t>
            </a:r>
          </a:p>
          <a:p>
            <a:r>
              <a:rPr lang="en-US" dirty="0" smtClean="0"/>
              <a:t> </a:t>
            </a:r>
          </a:p>
          <a:p>
            <a:r>
              <a:rPr lang="en-US" dirty="0" smtClean="0"/>
              <a:t>This creates the habit of saving and allows the power of compounding to work for you over time. </a:t>
            </a:r>
          </a:p>
          <a:p>
            <a:r>
              <a:rPr lang="en-US" dirty="0" smtClean="0"/>
              <a:t> </a:t>
            </a:r>
          </a:p>
          <a:p>
            <a:r>
              <a:rPr lang="en-US" dirty="0" smtClean="0"/>
              <a:t>This slide assumes a 7% average annual rate of return – and, of course, stock market returns can vary greatly year to year.</a:t>
            </a:r>
          </a:p>
          <a:p>
            <a:r>
              <a:rPr lang="en-US" dirty="0" smtClean="0"/>
              <a:t> </a:t>
            </a:r>
          </a:p>
          <a:p>
            <a:r>
              <a:rPr lang="en-US" dirty="0" smtClean="0"/>
              <a:t>Source: Investor.gov Compound Interest Calculator.</a:t>
            </a:r>
          </a:p>
          <a:p>
            <a:endParaRPr lang="en-US" dirty="0"/>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20</a:t>
            </a:fld>
            <a:endParaRPr lang="en-US" altLang="en-US"/>
          </a:p>
        </p:txBody>
      </p:sp>
    </p:spTree>
    <p:extLst>
      <p:ext uri="{BB962C8B-B14F-4D97-AF65-F5344CB8AC3E}">
        <p14:creationId xmlns:p14="http://schemas.microsoft.com/office/powerpoint/2010/main" val="206450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required to give this disclaimer before we speak to audiences.  </a:t>
            </a:r>
            <a:endParaRPr lang="en-US" dirty="0" smtClean="0"/>
          </a:p>
          <a:p>
            <a:endParaRPr lang="en-US" dirty="0" smtClean="0"/>
          </a:p>
          <a:p>
            <a:r>
              <a:rPr lang="en-US" dirty="0" smtClean="0"/>
              <a:t>We</a:t>
            </a:r>
            <a:r>
              <a:rPr lang="en-US" baseline="0" dirty="0" smtClean="0"/>
              <a:t> are not providing legal advice or investment advice today.  Instead, we’re talking about general principles of sound investing and avoiding fraud. </a:t>
            </a:r>
          </a:p>
          <a:p>
            <a:endParaRPr lang="en-US" baseline="0" dirty="0" smtClean="0"/>
          </a:p>
          <a:p>
            <a:endParaRPr lang="en-US" dirty="0"/>
          </a:p>
          <a:p>
            <a:r>
              <a:rPr lang="en-US" dirty="0"/>
              <a:t> </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4117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 number one of investing is</a:t>
            </a:r>
            <a:r>
              <a:rPr lang="en-US" baseline="0" dirty="0" smtClean="0"/>
              <a:t> that all investments have risk.</a:t>
            </a:r>
          </a:p>
          <a:p>
            <a:endParaRPr lang="en-US" baseline="0" dirty="0" smtClean="0"/>
          </a:p>
          <a:p>
            <a:r>
              <a:rPr lang="en-US" baseline="0" dirty="0" smtClean="0"/>
              <a:t>But if you are a long-term investor in the US markets, you have historically done well.</a:t>
            </a:r>
            <a:endParaRPr lang="en-US" dirty="0" smtClean="0"/>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22</a:t>
            </a:fld>
            <a:endParaRPr lang="en-US" dirty="0"/>
          </a:p>
        </p:txBody>
      </p:sp>
    </p:spTree>
    <p:extLst>
      <p:ext uri="{BB962C8B-B14F-4D97-AF65-F5344CB8AC3E}">
        <p14:creationId xmlns:p14="http://schemas.microsoft.com/office/powerpoint/2010/main" val="137814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a:t>
            </a:r>
            <a:r>
              <a:rPr lang="en-US" baseline="0" dirty="0" smtClean="0"/>
              <a:t>investing, the potential for higher return typically comes with higher risk.  </a:t>
            </a:r>
            <a:endParaRPr lang="en-US" dirty="0" smtClean="0"/>
          </a:p>
          <a:p>
            <a:r>
              <a:rPr lang="en-US" dirty="0"/>
              <a:t> </a:t>
            </a:r>
          </a:p>
          <a:p>
            <a:r>
              <a:rPr lang="en-US" dirty="0"/>
              <a:t>Different investments have different risks, and </a:t>
            </a:r>
            <a:r>
              <a:rPr lang="en-US" dirty="0" smtClean="0"/>
              <a:t>the </a:t>
            </a:r>
            <a:r>
              <a:rPr lang="en-US" dirty="0"/>
              <a:t>potential for greater return generally comes with higher risk. </a:t>
            </a:r>
            <a:r>
              <a:rPr lang="en-US" dirty="0" smtClean="0"/>
              <a:t> Look </a:t>
            </a:r>
            <a:r>
              <a:rPr lang="en-US" dirty="0"/>
              <a:t>how we move from safer-but-lower-return cash at the bottom up to riskier-but-higher-return stocks.</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402081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685800" y="1143000"/>
            <a:ext cx="5486400" cy="3086100"/>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sz="1200" dirty="0" smtClean="0">
                <a:latin typeface="Calibri" pitchFamily="34" charset="0"/>
              </a:rPr>
              <a:t>Stocks are shares of ownership in a company.  </a:t>
            </a:r>
          </a:p>
          <a:p>
            <a:pPr>
              <a:lnSpc>
                <a:spcPct val="100000"/>
              </a:lnSpc>
              <a:spcBef>
                <a:spcPts val="0"/>
              </a:spcBef>
              <a:spcAft>
                <a:spcPts val="0"/>
              </a:spcAft>
            </a:pPr>
            <a:endParaRPr lang="en-US" altLang="en-US" sz="1200" dirty="0" smtClean="0">
              <a:latin typeface="Calibri" pitchFamily="34" charset="0"/>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altLang="en-US" sz="1200" dirty="0" smtClean="0">
                <a:latin typeface="Calibri" pitchFamily="34" charset="0"/>
              </a:rPr>
              <a:t>Stocks have historically offered the greatest potential for returns. A stock can appreciate in price and some stocks can pay dividends if the company distributes</a:t>
            </a:r>
            <a:r>
              <a:rPr lang="en-US" altLang="en-US" sz="1200" baseline="0" dirty="0" smtClean="0">
                <a:latin typeface="Calibri" pitchFamily="34" charset="0"/>
              </a:rPr>
              <a:t> </a:t>
            </a:r>
            <a:r>
              <a:rPr lang="en-US" altLang="en-US" sz="1200" dirty="0" smtClean="0">
                <a:latin typeface="Calibri" pitchFamily="34" charset="0"/>
              </a:rPr>
              <a:t>its earnings to stockholders. </a:t>
            </a:r>
          </a:p>
          <a:p>
            <a:pPr>
              <a:lnSpc>
                <a:spcPct val="100000"/>
              </a:lnSpc>
              <a:spcBef>
                <a:spcPts val="0"/>
              </a:spcBef>
              <a:spcAft>
                <a:spcPts val="0"/>
              </a:spcAft>
            </a:pPr>
            <a:endParaRPr lang="en-US" altLang="en-US" sz="1200" dirty="0" smtClean="0">
              <a:latin typeface="Calibri" pitchFamily="34" charset="0"/>
            </a:endParaRPr>
          </a:p>
          <a:p>
            <a:pPr>
              <a:lnSpc>
                <a:spcPct val="100000"/>
              </a:lnSpc>
              <a:spcBef>
                <a:spcPts val="0"/>
              </a:spcBef>
              <a:spcAft>
                <a:spcPts val="0"/>
              </a:spcAft>
            </a:pPr>
            <a:r>
              <a:rPr lang="en-US" altLang="en-US" sz="1200" dirty="0" smtClean="0">
                <a:latin typeface="Calibri" pitchFamily="34" charset="0"/>
              </a:rPr>
              <a:t>Stocks can lose value, however, and companies can even go bankrupt, leaving their stock worthless.</a:t>
            </a:r>
            <a:endParaRPr lang="en-US" altLang="en-US" sz="1400" dirty="0" smtClean="0">
              <a:latin typeface="Calibri" pitchFamily="34"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3550" eaLnBrk="0" hangingPunct="0">
              <a:defRPr sz="2000">
                <a:solidFill>
                  <a:schemeClr val="folHlink"/>
                </a:solidFill>
                <a:latin typeface="Calibri" pitchFamily="34" charset="0"/>
                <a:ea typeface="MS PGothic" pitchFamily="34" charset="-128"/>
              </a:defRPr>
            </a:lvl1pPr>
            <a:lvl2pPr marL="742950" indent="-285750" defTabSz="463550" eaLnBrk="0" hangingPunct="0">
              <a:defRPr sz="2000">
                <a:solidFill>
                  <a:schemeClr val="folHlink"/>
                </a:solidFill>
                <a:latin typeface="Calibri" pitchFamily="34" charset="0"/>
                <a:ea typeface="MS PGothic" pitchFamily="34" charset="-128"/>
              </a:defRPr>
            </a:lvl2pPr>
            <a:lvl3pPr marL="1143000" indent="-228600" defTabSz="463550" eaLnBrk="0" hangingPunct="0">
              <a:defRPr sz="2000">
                <a:solidFill>
                  <a:schemeClr val="folHlink"/>
                </a:solidFill>
                <a:latin typeface="Calibri" pitchFamily="34" charset="0"/>
                <a:ea typeface="MS PGothic" pitchFamily="34" charset="-128"/>
              </a:defRPr>
            </a:lvl3pPr>
            <a:lvl4pPr marL="1600200" indent="-228600" defTabSz="463550" eaLnBrk="0" hangingPunct="0">
              <a:defRPr sz="2000">
                <a:solidFill>
                  <a:schemeClr val="folHlink"/>
                </a:solidFill>
                <a:latin typeface="Calibri" pitchFamily="34" charset="0"/>
                <a:ea typeface="MS PGothic" pitchFamily="34" charset="-128"/>
              </a:defRPr>
            </a:lvl4pPr>
            <a:lvl5pPr marL="2057400" indent="-228600" defTabSz="463550" eaLnBrk="0" hangingPunct="0">
              <a:defRPr sz="2000">
                <a:solidFill>
                  <a:schemeClr val="folHlink"/>
                </a:solidFill>
                <a:latin typeface="Calibri" pitchFamily="34" charset="0"/>
                <a:ea typeface="MS PGothic" pitchFamily="34" charset="-128"/>
              </a:defRPr>
            </a:lvl5pPr>
            <a:lvl6pPr marL="25146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6pPr>
            <a:lvl7pPr marL="29718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7pPr>
            <a:lvl8pPr marL="34290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8pPr>
            <a:lvl9pPr marL="38862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9pPr>
          </a:lstStyle>
          <a:p>
            <a:pPr eaLnBrk="1" hangingPunct="1"/>
            <a:fld id="{949B09D5-CE96-4C19-8D3E-53A4A6BF759D}" type="slidenum">
              <a:rPr lang="en-US" altLang="en-US" sz="1200" smtClean="0">
                <a:solidFill>
                  <a:schemeClr val="tx1"/>
                </a:solidFill>
              </a:rPr>
              <a:pPr eaLnBrk="1" hangingPunct="1"/>
              <a:t>24</a:t>
            </a:fld>
            <a:endParaRPr lang="en-US" altLang="en-US" sz="1200" dirty="0" smtClean="0">
              <a:solidFill>
                <a:schemeClr val="tx1"/>
              </a:solidFill>
            </a:endParaRPr>
          </a:p>
        </p:txBody>
      </p:sp>
    </p:spTree>
    <p:extLst>
      <p:ext uri="{BB962C8B-B14F-4D97-AF65-F5344CB8AC3E}">
        <p14:creationId xmlns:p14="http://schemas.microsoft.com/office/powerpoint/2010/main" val="2998204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685800" y="1143000"/>
            <a:ext cx="5486400" cy="3086100"/>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nSpc>
                <a:spcPct val="100000"/>
              </a:lnSpc>
              <a:spcBef>
                <a:spcPts val="0"/>
              </a:spcBef>
              <a:spcAft>
                <a:spcPts val="0"/>
              </a:spcAft>
            </a:pPr>
            <a:r>
              <a:rPr lang="en-US" sz="1200" dirty="0" smtClean="0">
                <a:effectLst/>
                <a:latin typeface="Calibri"/>
                <a:ea typeface="Calibri"/>
                <a:cs typeface="Times New Roman"/>
              </a:rPr>
              <a:t>Bonds are like IOUs:  I lend money to a company or government body, and they promise to pay me back in a certain period of time.  In the meantime, I can get a predictable income stream from the interest payments.</a:t>
            </a:r>
          </a:p>
          <a:p>
            <a:pPr marL="0" marR="0">
              <a:lnSpc>
                <a:spcPct val="100000"/>
              </a:lnSpc>
              <a:spcBef>
                <a:spcPts val="0"/>
              </a:spcBef>
              <a:spcAft>
                <a:spcPts val="0"/>
              </a:spcAft>
            </a:pPr>
            <a:endParaRPr lang="en-US" sz="1200" dirty="0" smtClean="0">
              <a:solidFill>
                <a:srgbClr val="040707"/>
              </a:solidFill>
              <a:effectLst/>
              <a:latin typeface="Calibri"/>
              <a:ea typeface="Times New Roman"/>
              <a:cs typeface="Open Sans"/>
            </a:endParaRPr>
          </a:p>
          <a:p>
            <a:pPr marL="0" marR="0">
              <a:lnSpc>
                <a:spcPct val="100000"/>
              </a:lnSpc>
              <a:spcBef>
                <a:spcPts val="0"/>
              </a:spcBef>
              <a:spcAft>
                <a:spcPts val="0"/>
              </a:spcAft>
            </a:pPr>
            <a:r>
              <a:rPr lang="en-US" sz="1200" dirty="0" smtClean="0">
                <a:solidFill>
                  <a:srgbClr val="040707"/>
                </a:solidFill>
                <a:effectLst/>
                <a:latin typeface="Calibri"/>
                <a:ea typeface="Times New Roman"/>
                <a:cs typeface="Open Sans"/>
              </a:rPr>
              <a:t>Some of the benefits of bonds are: </a:t>
            </a:r>
            <a:endParaRPr lang="en-US" sz="1200" dirty="0" smtClean="0">
              <a:effectLst/>
              <a:latin typeface="Calibri"/>
              <a:ea typeface="Calibri"/>
              <a:cs typeface="Times New Roman"/>
            </a:endParaRPr>
          </a:p>
          <a:p>
            <a:pPr marL="171450" marR="0" lvl="0" indent="-171450">
              <a:lnSpc>
                <a:spcPct val="100000"/>
              </a:lnSpc>
              <a:spcBef>
                <a:spcPts val="0"/>
              </a:spcBef>
              <a:spcAft>
                <a:spcPts val="0"/>
              </a:spcAft>
              <a:buSzPts val="1000"/>
              <a:buFont typeface="Arial" panose="020B0604020202020204" pitchFamily="34" charset="0"/>
              <a:buChar char="•"/>
              <a:tabLst>
                <a:tab pos="457200" algn="l"/>
              </a:tabLst>
            </a:pPr>
            <a:r>
              <a:rPr lang="en-US" sz="1200" dirty="0" smtClean="0">
                <a:solidFill>
                  <a:srgbClr val="040707"/>
                </a:solidFill>
                <a:effectLst/>
                <a:latin typeface="Calibri"/>
                <a:ea typeface="Times New Roman"/>
                <a:cs typeface="Open Sans"/>
              </a:rPr>
              <a:t>They provide a predictable income stream. Typically, bonds pay interest twice a year.</a:t>
            </a:r>
            <a:endParaRPr lang="en-US" sz="1200" dirty="0" smtClean="0">
              <a:solidFill>
                <a:srgbClr val="040707"/>
              </a:solidFill>
              <a:effectLst/>
              <a:latin typeface="Calibri"/>
              <a:ea typeface="Calibri"/>
              <a:cs typeface="Times New Roman"/>
            </a:endParaRPr>
          </a:p>
          <a:p>
            <a:pPr marL="171450" marR="0" lvl="0" indent="-171450">
              <a:lnSpc>
                <a:spcPct val="100000"/>
              </a:lnSpc>
              <a:spcBef>
                <a:spcPts val="0"/>
              </a:spcBef>
              <a:spcAft>
                <a:spcPts val="0"/>
              </a:spcAft>
              <a:buSzPts val="1000"/>
              <a:buFont typeface="Arial" panose="020B0604020202020204" pitchFamily="34" charset="0"/>
              <a:buChar char="•"/>
              <a:tabLst>
                <a:tab pos="457200" algn="l"/>
              </a:tabLst>
            </a:pPr>
            <a:r>
              <a:rPr lang="en-US" sz="1200" dirty="0" smtClean="0">
                <a:solidFill>
                  <a:srgbClr val="040707"/>
                </a:solidFill>
                <a:effectLst/>
                <a:latin typeface="Calibri"/>
                <a:ea typeface="Times New Roman"/>
                <a:cs typeface="Open Sans"/>
              </a:rPr>
              <a:t>If the bonds are held to maturity, bondholders get back the entire principal, so bonds are a way to preserve capital while investing.</a:t>
            </a:r>
            <a:endParaRPr lang="en-US" sz="1200" dirty="0" smtClean="0">
              <a:solidFill>
                <a:srgbClr val="040707"/>
              </a:solidFill>
              <a:effectLst/>
              <a:latin typeface="Calibri"/>
              <a:ea typeface="Calibri"/>
              <a:cs typeface="Times New Roman"/>
            </a:endParaRPr>
          </a:p>
          <a:p>
            <a:pPr marL="171450" marR="0" lvl="0" indent="-171450">
              <a:lnSpc>
                <a:spcPct val="100000"/>
              </a:lnSpc>
              <a:spcBef>
                <a:spcPts val="0"/>
              </a:spcBef>
              <a:spcAft>
                <a:spcPts val="0"/>
              </a:spcAft>
              <a:buSzPts val="1000"/>
              <a:buFont typeface="Arial" panose="020B0604020202020204" pitchFamily="34" charset="0"/>
              <a:buChar char="•"/>
              <a:tabLst>
                <a:tab pos="457200" algn="l"/>
              </a:tabLst>
            </a:pPr>
            <a:r>
              <a:rPr lang="en-US" sz="1200" dirty="0" smtClean="0">
                <a:solidFill>
                  <a:srgbClr val="040707"/>
                </a:solidFill>
                <a:effectLst/>
                <a:latin typeface="Calibri"/>
                <a:ea typeface="Times New Roman"/>
                <a:cs typeface="Open Sans"/>
              </a:rPr>
              <a:t>Bonds can help offset exposure to more volatile stock holdings.</a:t>
            </a:r>
            <a:endParaRPr lang="en-US" sz="1200" dirty="0" smtClean="0">
              <a:solidFill>
                <a:srgbClr val="040707"/>
              </a:solidFill>
              <a:effectLst/>
              <a:latin typeface="Calibri"/>
              <a:ea typeface="Calibri"/>
              <a:cs typeface="Times New Roman"/>
            </a:endParaRPr>
          </a:p>
          <a:p>
            <a:pPr marL="0" marR="0">
              <a:lnSpc>
                <a:spcPct val="100000"/>
              </a:lnSpc>
              <a:spcBef>
                <a:spcPts val="0"/>
              </a:spcBef>
              <a:spcAft>
                <a:spcPts val="0"/>
              </a:spcAft>
            </a:pPr>
            <a:r>
              <a:rPr lang="en-US" sz="1200" dirty="0" smtClean="0">
                <a:effectLst/>
                <a:latin typeface="Calibri"/>
                <a:ea typeface="Calibri"/>
                <a:cs typeface="Times New Roman"/>
              </a:rPr>
              <a:t> </a:t>
            </a:r>
          </a:p>
          <a:p>
            <a:pPr marL="0" marR="0">
              <a:lnSpc>
                <a:spcPct val="100000"/>
              </a:lnSpc>
              <a:spcBef>
                <a:spcPts val="0"/>
              </a:spcBef>
              <a:spcAft>
                <a:spcPts val="0"/>
              </a:spcAft>
            </a:pPr>
            <a:r>
              <a:rPr lang="en-US" sz="1200" dirty="0" smtClean="0">
                <a:effectLst/>
                <a:latin typeface="Calibri"/>
                <a:ea typeface="Calibri"/>
                <a:cs typeface="Times New Roman"/>
              </a:rPr>
              <a:t>Some of the risks include:</a:t>
            </a:r>
          </a:p>
          <a:p>
            <a:pPr marL="171450" marR="0" indent="-171450">
              <a:lnSpc>
                <a:spcPct val="100000"/>
              </a:lnSpc>
              <a:spcBef>
                <a:spcPts val="0"/>
              </a:spcBef>
              <a:spcAft>
                <a:spcPts val="0"/>
              </a:spcAft>
              <a:buFont typeface="Arial" panose="020B0604020202020204" pitchFamily="34" charset="0"/>
              <a:buChar char="•"/>
            </a:pPr>
            <a:r>
              <a:rPr lang="en-US" sz="1200" dirty="0" smtClean="0">
                <a:solidFill>
                  <a:srgbClr val="040707"/>
                </a:solidFill>
                <a:effectLst/>
                <a:latin typeface="+mn-lt"/>
                <a:ea typeface="Calibri"/>
                <a:cs typeface="Open Sans"/>
              </a:rPr>
              <a:t>Interest rate changes can affect a bond’s value. If bonds are held to maturity, the investor will receive the face value, plus interest. If sold before maturity, the bond may be worth more or less than the face value. This is called interest</a:t>
            </a:r>
            <a:r>
              <a:rPr lang="en-US" sz="1200" baseline="0" dirty="0" smtClean="0">
                <a:solidFill>
                  <a:srgbClr val="040707"/>
                </a:solidFill>
                <a:effectLst/>
                <a:latin typeface="+mn-lt"/>
                <a:ea typeface="Calibri"/>
                <a:cs typeface="Open Sans"/>
              </a:rPr>
              <a:t> rate risk.</a:t>
            </a:r>
            <a:endParaRPr lang="en-US" sz="1200" dirty="0" smtClean="0">
              <a:solidFill>
                <a:srgbClr val="040707"/>
              </a:solidFill>
              <a:effectLst/>
              <a:latin typeface="+mn-lt"/>
              <a:ea typeface="Calibri"/>
              <a:cs typeface="Open San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ffectLst/>
                <a:latin typeface="+mn-lt"/>
                <a:ea typeface="Calibri"/>
                <a:cs typeface="Times New Roman"/>
              </a:rPr>
              <a:t>The</a:t>
            </a:r>
            <a:r>
              <a:rPr lang="en-US" sz="1200" baseline="0" dirty="0" smtClean="0">
                <a:effectLst/>
                <a:latin typeface="+mn-lt"/>
                <a:ea typeface="Calibri"/>
                <a:cs typeface="Times New Roman"/>
              </a:rPr>
              <a:t> bond issuer may pay you the bond’s face value before the bond’s maturity date. This means that you would stop receiving the interest payments. </a:t>
            </a:r>
            <a:r>
              <a:rPr lang="en-US" sz="1200" dirty="0" smtClean="0">
                <a:effectLst/>
                <a:latin typeface="+mn-lt"/>
                <a:ea typeface="Calibri"/>
                <a:cs typeface="Times New Roman"/>
              </a:rPr>
              <a:t>This is something an issuer might do if interest rates decline. This is called</a:t>
            </a:r>
            <a:r>
              <a:rPr lang="en-US" sz="1200" baseline="0" dirty="0" smtClean="0">
                <a:effectLst/>
                <a:latin typeface="+mn-lt"/>
                <a:ea typeface="Calibri"/>
                <a:cs typeface="Times New Roman"/>
              </a:rPr>
              <a:t> call risk.</a:t>
            </a:r>
            <a:endParaRPr lang="en-US" sz="1200" dirty="0" smtClean="0">
              <a:solidFill>
                <a:schemeClr val="tx1"/>
              </a:solidFill>
              <a:effectLst/>
              <a:latin typeface="+mn-lt"/>
              <a:ea typeface="Calibri"/>
              <a:cs typeface="Times New Roman"/>
            </a:endParaRPr>
          </a:p>
          <a:p>
            <a:pPr marL="171450" marR="0" indent="-171450">
              <a:lnSpc>
                <a:spcPct val="100000"/>
              </a:lnSpc>
              <a:spcBef>
                <a:spcPts val="0"/>
              </a:spcBef>
              <a:spcAft>
                <a:spcPts val="0"/>
              </a:spcAft>
              <a:buFont typeface="Arial" panose="020B0604020202020204" pitchFamily="34" charset="0"/>
              <a:buChar char="•"/>
            </a:pPr>
            <a:r>
              <a:rPr lang="en-US" sz="1200" dirty="0" smtClean="0">
                <a:effectLst/>
                <a:latin typeface="Calibri"/>
                <a:ea typeface="Calibri"/>
                <a:cs typeface="Times New Roman"/>
              </a:rPr>
              <a:t>The issuer may fail to timely make interest or principal payments and thus default on its bonds. This is called credit risk.</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3550" eaLnBrk="0" hangingPunct="0">
              <a:defRPr sz="2000">
                <a:solidFill>
                  <a:schemeClr val="folHlink"/>
                </a:solidFill>
                <a:latin typeface="Calibri" pitchFamily="34" charset="0"/>
                <a:ea typeface="MS PGothic" pitchFamily="34" charset="-128"/>
              </a:defRPr>
            </a:lvl1pPr>
            <a:lvl2pPr marL="742950" indent="-285750" defTabSz="463550" eaLnBrk="0" hangingPunct="0">
              <a:defRPr sz="2000">
                <a:solidFill>
                  <a:schemeClr val="folHlink"/>
                </a:solidFill>
                <a:latin typeface="Calibri" pitchFamily="34" charset="0"/>
                <a:ea typeface="MS PGothic" pitchFamily="34" charset="-128"/>
              </a:defRPr>
            </a:lvl2pPr>
            <a:lvl3pPr marL="1143000" indent="-228600" defTabSz="463550" eaLnBrk="0" hangingPunct="0">
              <a:defRPr sz="2000">
                <a:solidFill>
                  <a:schemeClr val="folHlink"/>
                </a:solidFill>
                <a:latin typeface="Calibri" pitchFamily="34" charset="0"/>
                <a:ea typeface="MS PGothic" pitchFamily="34" charset="-128"/>
              </a:defRPr>
            </a:lvl3pPr>
            <a:lvl4pPr marL="1600200" indent="-228600" defTabSz="463550" eaLnBrk="0" hangingPunct="0">
              <a:defRPr sz="2000">
                <a:solidFill>
                  <a:schemeClr val="folHlink"/>
                </a:solidFill>
                <a:latin typeface="Calibri" pitchFamily="34" charset="0"/>
                <a:ea typeface="MS PGothic" pitchFamily="34" charset="-128"/>
              </a:defRPr>
            </a:lvl4pPr>
            <a:lvl5pPr marL="2057400" indent="-228600" defTabSz="463550" eaLnBrk="0" hangingPunct="0">
              <a:defRPr sz="2000">
                <a:solidFill>
                  <a:schemeClr val="folHlink"/>
                </a:solidFill>
                <a:latin typeface="Calibri" pitchFamily="34" charset="0"/>
                <a:ea typeface="MS PGothic" pitchFamily="34" charset="-128"/>
              </a:defRPr>
            </a:lvl5pPr>
            <a:lvl6pPr marL="25146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6pPr>
            <a:lvl7pPr marL="29718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7pPr>
            <a:lvl8pPr marL="34290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8pPr>
            <a:lvl9pPr marL="38862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9pPr>
          </a:lstStyle>
          <a:p>
            <a:pPr eaLnBrk="1" hangingPunct="1"/>
            <a:fld id="{4DD69306-6540-45B2-BA61-86B93654E5C7}" type="slidenum">
              <a:rPr lang="en-US" altLang="en-US" sz="1200" smtClean="0">
                <a:solidFill>
                  <a:schemeClr val="tx1"/>
                </a:solidFill>
              </a:rPr>
              <a:pPr eaLnBrk="1" hangingPunct="1"/>
              <a:t>25</a:t>
            </a:fld>
            <a:endParaRPr lang="en-US" altLang="en-US" sz="1200" dirty="0" smtClean="0">
              <a:solidFill>
                <a:schemeClr val="tx1"/>
              </a:solidFill>
            </a:endParaRPr>
          </a:p>
        </p:txBody>
      </p:sp>
    </p:spTree>
    <p:extLst>
      <p:ext uri="{BB962C8B-B14F-4D97-AF65-F5344CB8AC3E}">
        <p14:creationId xmlns:p14="http://schemas.microsoft.com/office/powerpoint/2010/main" val="50246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spcBef>
                <a:spcPts val="0"/>
              </a:spcBef>
            </a:pPr>
            <a:r>
              <a:rPr lang="en-US" sz="1200" baseline="0" dirty="0" smtClean="0">
                <a:latin typeface="+mn-lt"/>
              </a:rPr>
              <a:t>Mutual funds and ETFs are a way to invest in the stock market without purchasing individual securities. Many workplace retirement plans, like 401(k)s, offer a selection of mutual fund investments to employees. </a:t>
            </a:r>
          </a:p>
          <a:p>
            <a:pPr>
              <a:spcBef>
                <a:spcPts val="0"/>
              </a:spcBef>
            </a:pPr>
            <a:endParaRPr lang="en-US" sz="1200" baseline="0" dirty="0" smtClean="0">
              <a:latin typeface="+mn-lt"/>
            </a:endParaRPr>
          </a:p>
          <a:p>
            <a:pPr marL="0" indent="0" fontAlgn="base">
              <a:spcBef>
                <a:spcPts val="0"/>
              </a:spcBef>
              <a:buFont typeface="Arial" panose="020B0604020202020204" pitchFamily="34" charset="0"/>
              <a:buNone/>
            </a:pPr>
            <a:r>
              <a:rPr lang="en-US" sz="1200" b="0" i="0" kern="1200" dirty="0" smtClean="0">
                <a:solidFill>
                  <a:schemeClr val="tx1"/>
                </a:solidFill>
                <a:effectLst/>
                <a:latin typeface="+mn-lt"/>
                <a:ea typeface="MS PGothic" pitchFamily="34" charset="-128"/>
                <a:cs typeface="ＭＳ Ｐゴシック" pitchFamily="-109" charset="-128"/>
              </a:rPr>
              <a:t>The main benefits of mutual funds and ETFs</a:t>
            </a:r>
            <a:r>
              <a:rPr lang="en-US" sz="1200" b="0" i="0" kern="1200" baseline="0" dirty="0" smtClean="0">
                <a:solidFill>
                  <a:schemeClr val="tx1"/>
                </a:solidFill>
                <a:effectLst/>
                <a:latin typeface="+mn-lt"/>
                <a:ea typeface="MS PGothic" pitchFamily="34" charset="-128"/>
                <a:cs typeface="ＭＳ Ｐゴシック" pitchFamily="-109" charset="-128"/>
              </a:rPr>
              <a:t> </a:t>
            </a:r>
            <a:r>
              <a:rPr lang="en-US" sz="1200" b="0" i="0" kern="1200" dirty="0" smtClean="0">
                <a:solidFill>
                  <a:schemeClr val="tx1"/>
                </a:solidFill>
                <a:effectLst/>
                <a:latin typeface="+mn-lt"/>
                <a:ea typeface="MS PGothic" pitchFamily="34" charset="-128"/>
                <a:cs typeface="ＭＳ Ｐゴシック" pitchFamily="-109" charset="-128"/>
              </a:rPr>
              <a:t>are:</a:t>
            </a:r>
          </a:p>
          <a:p>
            <a:pPr marL="0" indent="0" fontAlgn="base">
              <a:spcBef>
                <a:spcPts val="0"/>
              </a:spcBef>
              <a:buFont typeface="Arial" panose="020B0604020202020204" pitchFamily="34" charset="0"/>
              <a:buNone/>
            </a:pPr>
            <a:endParaRPr lang="en-US" sz="1200" b="0" i="0" kern="1200" dirty="0" smtClean="0">
              <a:solidFill>
                <a:schemeClr val="tx1"/>
              </a:solidFill>
              <a:effectLst/>
              <a:latin typeface="+mn-lt"/>
              <a:ea typeface="MS PGothic" pitchFamily="34" charset="-128"/>
              <a:cs typeface="ＭＳ Ｐゴシック" pitchFamily="-109" charset="-128"/>
            </a:endParaRPr>
          </a:p>
          <a:p>
            <a:pPr marL="171450" indent="-171450" fontAlgn="base">
              <a:spcBef>
                <a:spcPts val="0"/>
              </a:spcBef>
              <a:spcAft>
                <a:spcPts val="600"/>
              </a:spcAft>
              <a:buFont typeface="Arial" panose="020B0604020202020204" pitchFamily="34" charset="0"/>
              <a:buChar char="•"/>
            </a:pPr>
            <a:r>
              <a:rPr lang="en-US" sz="1200" b="0" i="0" kern="1200" dirty="0" smtClean="0">
                <a:solidFill>
                  <a:schemeClr val="tx1"/>
                </a:solidFill>
                <a:effectLst/>
                <a:latin typeface="+mn-lt"/>
                <a:ea typeface="MS PGothic" pitchFamily="34" charset="-128"/>
                <a:cs typeface="ＭＳ Ｐゴシック" pitchFamily="-109" charset="-128"/>
              </a:rPr>
              <a:t>Professional Management. The fund managers do the research for you. They select the securities and monitor the performance.</a:t>
            </a:r>
          </a:p>
          <a:p>
            <a:pPr marL="171450" indent="-171450" fontAlgn="base">
              <a:spcBef>
                <a:spcPts val="0"/>
              </a:spcBef>
              <a:spcAft>
                <a:spcPts val="600"/>
              </a:spcAft>
              <a:buFont typeface="Arial" panose="020B0604020202020204" pitchFamily="34" charset="0"/>
              <a:buChar char="•"/>
            </a:pPr>
            <a:r>
              <a:rPr lang="en-US" sz="1200" b="0" i="0" kern="1200" dirty="0" smtClean="0">
                <a:solidFill>
                  <a:schemeClr val="tx1"/>
                </a:solidFill>
                <a:effectLst/>
                <a:latin typeface="+mn-lt"/>
                <a:ea typeface="MS PGothic" pitchFamily="34" charset="-128"/>
                <a:cs typeface="ＭＳ Ｐゴシック" pitchFamily="-109" charset="-128"/>
              </a:rPr>
              <a:t>Diversification or “Don’t put all your eggs in one basket.” Mutual funds typically invest in a range of companies and industries. This helps to lower your risk if one company fails.</a:t>
            </a:r>
          </a:p>
          <a:p>
            <a:pPr marL="171450" indent="-171450" fontAlgn="base">
              <a:spcBef>
                <a:spcPts val="0"/>
              </a:spcBef>
              <a:spcAft>
                <a:spcPts val="600"/>
              </a:spcAft>
              <a:buFont typeface="Arial" panose="020B0604020202020204" pitchFamily="34" charset="0"/>
              <a:buChar char="•"/>
            </a:pPr>
            <a:r>
              <a:rPr lang="en-US" sz="1200" b="0" i="0" kern="1200" dirty="0" smtClean="0">
                <a:solidFill>
                  <a:schemeClr val="tx1"/>
                </a:solidFill>
                <a:effectLst/>
                <a:latin typeface="+mn-lt"/>
                <a:ea typeface="MS PGothic" pitchFamily="34" charset="-128"/>
                <a:cs typeface="ＭＳ Ｐゴシック" pitchFamily="-109" charset="-128"/>
              </a:rPr>
              <a:t>Affordability. Most mutual funds set a relatively low dollar amount for initial investment and subsequent purchases.</a:t>
            </a:r>
          </a:p>
          <a:p>
            <a:pPr>
              <a:spcBef>
                <a:spcPts val="0"/>
              </a:spcBef>
            </a:pPr>
            <a:endParaRPr lang="en-US" sz="1200" baseline="0" dirty="0" smtClean="0">
              <a:latin typeface="+mn-lt"/>
            </a:endParaRPr>
          </a:p>
          <a:p>
            <a:pPr>
              <a:spcBef>
                <a:spcPts val="0"/>
              </a:spcBef>
            </a:pPr>
            <a:r>
              <a:rPr lang="en-US" sz="1200" baseline="0" dirty="0" smtClean="0">
                <a:latin typeface="+mn-lt"/>
              </a:rPr>
              <a:t>Remember that all investments carry some level of risk – typically the same as the underlying securities. </a:t>
            </a:r>
            <a:endParaRPr lang="en-US" sz="1200" dirty="0">
              <a:latin typeface="+mn-lt"/>
            </a:endParaRPr>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26</a:t>
            </a:fld>
            <a:endParaRPr lang="en-US" altLang="en-US" dirty="0"/>
          </a:p>
        </p:txBody>
      </p:sp>
    </p:spTree>
    <p:extLst>
      <p:ext uri="{BB962C8B-B14F-4D97-AF65-F5344CB8AC3E}">
        <p14:creationId xmlns:p14="http://schemas.microsoft.com/office/powerpoint/2010/main" val="1095463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100" b="1" baseline="0" dirty="0" smtClean="0"/>
              <a:t>Audience Question: </a:t>
            </a:r>
            <a:r>
              <a:rPr lang="en-US" sz="1100" baseline="0" dirty="0" smtClean="0"/>
              <a:t>What stands out the most when you look at this chart?</a:t>
            </a:r>
          </a:p>
          <a:p>
            <a:pPr marL="628650" lvl="1" indent="-171450">
              <a:spcAft>
                <a:spcPts val="600"/>
              </a:spcAft>
              <a:buFont typeface="Arial" panose="020B0604020202020204" pitchFamily="34" charset="0"/>
              <a:buChar char="•"/>
            </a:pPr>
            <a:r>
              <a:rPr lang="en-US" sz="1100" baseline="0" dirty="0" smtClean="0"/>
              <a:t>Lots of volatility (i.e. ups and downs)</a:t>
            </a:r>
          </a:p>
          <a:p>
            <a:pPr marL="628650" lvl="1" indent="-171450">
              <a:spcAft>
                <a:spcPts val="600"/>
              </a:spcAft>
              <a:buFont typeface="Arial" panose="020B0604020202020204" pitchFamily="34" charset="0"/>
              <a:buChar char="•"/>
            </a:pPr>
            <a:r>
              <a:rPr lang="en-US" sz="1100" baseline="0" dirty="0" smtClean="0"/>
              <a:t>There are significant downs (the most prominent represent the 1929 Stock Market Crash, the Great Depression Banking Panic, WWII, the Oil Shock, Dotcom Crash and the recent Financial Crisis/Great Recession)</a:t>
            </a:r>
          </a:p>
          <a:p>
            <a:pPr marL="628650" lvl="1" indent="-171450">
              <a:spcAft>
                <a:spcPts val="0"/>
              </a:spcAft>
              <a:buFont typeface="Arial" panose="020B0604020202020204" pitchFamily="34" charset="0"/>
              <a:buChar char="•"/>
            </a:pPr>
            <a:r>
              <a:rPr lang="en-US" sz="1100" u="sng" baseline="0" dirty="0" smtClean="0"/>
              <a:t>Its mostly up</a:t>
            </a:r>
            <a:r>
              <a:rPr lang="en-US" sz="1100" u="none" baseline="0" dirty="0" smtClean="0"/>
              <a:t>:  </a:t>
            </a:r>
            <a:r>
              <a:rPr lang="en-US" sz="1100" baseline="0" dirty="0" smtClean="0"/>
              <a:t>Despite inevitable down periods the long-term trend of the market is positive.  Historically the long-term average rate of return for the S&amp;P 500 is between 8-10%. </a:t>
            </a:r>
          </a:p>
          <a:p>
            <a:endParaRPr lang="en-US" sz="1100" baseline="0" dirty="0" smtClean="0"/>
          </a:p>
          <a:p>
            <a:r>
              <a:rPr lang="en-US" sz="1100" baseline="0" dirty="0" smtClean="0"/>
              <a:t>Therefore, if you have a long time horizon for your investments, you can capture the historical averages of the market by investing for the long term and ignoring the volatility and daily fluctuations.</a:t>
            </a:r>
          </a:p>
          <a:p>
            <a:endParaRPr lang="en-US" sz="1100" baseline="0" dirty="0" smtClean="0"/>
          </a:p>
          <a:p>
            <a:r>
              <a:rPr lang="en-US" sz="1100" baseline="0" dirty="0" smtClean="0"/>
              <a:t>However, it is important to note that this also demonstrates that the shorter your time horizon on your investments, the more volatility becomes relevant.  For example, if someone in 2006 planned to retire in the next few years but had all their investments in stocks, they would have been seriously hurt in the downturn in 2008 and likely would have been prevented from retiring at that time.  This teaches us that as you get closer to your target date (e.g. retirement), it is important to shift your asset allocations to reflect your changing risk tolerance (e.g. increasingly shift portions of your portfolio away from stocks to less volatile asset classes such as bonds).  </a:t>
            </a:r>
          </a:p>
          <a:p>
            <a:endParaRPr lang="en-US" sz="1100" baseline="0" dirty="0" smtClean="0"/>
          </a:p>
          <a:p>
            <a:pPr marL="171450" indent="-171450">
              <a:buFont typeface="Wingdings" panose="05000000000000000000" pitchFamily="2" charset="2"/>
              <a:buChar char="v"/>
            </a:pPr>
            <a:r>
              <a:rPr lang="en-US" sz="1100" i="1" baseline="0" dirty="0" smtClean="0"/>
              <a:t>It is useful to refer back to this slide later in the presentation when discussing target date funds/TSP Lifecycle funds, and the concept of asset class allocation and how that shifts as risk tolerance changes the closer one gets to their target date.</a:t>
            </a:r>
            <a:endParaRPr lang="en-US" sz="1100" i="1" dirty="0" smtClean="0"/>
          </a:p>
        </p:txBody>
      </p:sp>
      <p:sp>
        <p:nvSpPr>
          <p:cNvPr id="4" name="Slide Number Placeholder 3"/>
          <p:cNvSpPr>
            <a:spLocks noGrp="1"/>
          </p:cNvSpPr>
          <p:nvPr>
            <p:ph type="sldNum" sz="quarter" idx="10"/>
          </p:nvPr>
        </p:nvSpPr>
        <p:spPr/>
        <p:txBody>
          <a:bodyPr/>
          <a:lstStyle/>
          <a:p>
            <a:fld id="{87E74396-3DDF-4C09-A041-A6C4CBED358D}" type="slidenum">
              <a:rPr lang="en-US" smtClean="0"/>
              <a:t>27</a:t>
            </a:fld>
            <a:endParaRPr lang="en-US" dirty="0"/>
          </a:p>
        </p:txBody>
      </p:sp>
    </p:spTree>
    <p:extLst>
      <p:ext uri="{BB962C8B-B14F-4D97-AF65-F5344CB8AC3E}">
        <p14:creationId xmlns:p14="http://schemas.microsoft.com/office/powerpoint/2010/main" val="3386708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chart earlier, we </a:t>
            </a:r>
            <a:r>
              <a:rPr lang="en-US" dirty="0"/>
              <a:t>saw </a:t>
            </a:r>
            <a:r>
              <a:rPr lang="en-US" dirty="0" smtClean="0"/>
              <a:t>the </a:t>
            </a:r>
            <a:r>
              <a:rPr lang="en-US" dirty="0"/>
              <a:t>risks of various investments.  </a:t>
            </a:r>
          </a:p>
          <a:p>
            <a:r>
              <a:rPr lang="en-US" dirty="0"/>
              <a:t> </a:t>
            </a:r>
          </a:p>
          <a:p>
            <a:r>
              <a:rPr lang="en-US" dirty="0"/>
              <a:t>The best way to manage investment </a:t>
            </a:r>
            <a:r>
              <a:rPr lang="en-US" dirty="0" smtClean="0"/>
              <a:t>risk </a:t>
            </a:r>
            <a:r>
              <a:rPr lang="en-US" dirty="0"/>
              <a:t>is to allocate your assets and diversify your investments.</a:t>
            </a:r>
          </a:p>
          <a:p>
            <a:r>
              <a:rPr lang="en-US" dirty="0"/>
              <a:t> </a:t>
            </a:r>
          </a:p>
          <a:p>
            <a:r>
              <a:rPr lang="en-US" dirty="0"/>
              <a:t>In other words, put your money in different asset classes -- and within the different asset classes, include different investments (e.g., domestic, international, large cap, small cap) so that if one investment performs poorly, another might do well.  </a:t>
            </a:r>
          </a:p>
          <a:p>
            <a:r>
              <a:rPr lang="en-US" dirty="0"/>
              <a:t> </a:t>
            </a:r>
          </a:p>
          <a:p>
            <a:r>
              <a:rPr lang="en-US" dirty="0"/>
              <a:t>In short, don’t put all of your eggs in one basket.</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508068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dirty="0" smtClean="0"/>
              <a:t>Asset allocation is</a:t>
            </a:r>
            <a:r>
              <a:rPr lang="en-US" baseline="0" dirty="0" smtClean="0"/>
              <a:t> deciding how to divide an investment portfolio among different assets, such as stocks, bonds and cash.</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endParaRPr lang="en-US" baseline="0" dirty="0" smtClean="0"/>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baseline="0" dirty="0" smtClean="0"/>
              <a:t>To decide how to allocate your assets, you may want to consider your time horizon (how long until you will need the money) and your risk tolerance (how much risk do you want to take).  </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endParaRPr lang="en-US" baseline="0" dirty="0" smtClean="0"/>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baseline="0" dirty="0" smtClean="0"/>
              <a:t>Generally speaking, the longer you have to invest before you will need your money, the more risk you can afford to take on.</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lang="en-US" baseline="0" dirty="0" smtClean="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67464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Audience question:</a:t>
            </a:r>
            <a:r>
              <a:rPr lang="en-US" baseline="0" dirty="0" smtClean="0"/>
              <a:t> Why do you think the sample 2050 portfolio contains mostly stocks?</a:t>
            </a:r>
          </a:p>
          <a:p>
            <a:endParaRPr lang="en-US" baseline="0" dirty="0" smtClean="0"/>
          </a:p>
          <a:p>
            <a:r>
              <a:rPr lang="en-US" baseline="0" dirty="0" smtClean="0"/>
              <a:t>Because this sample portfolio is for a goal far in the future, it is more heavily invested in stocks, which are riskier than bonds and cash. That’s because like we discussed earlier, the longer your time horizon, the more risk you can generally afford to take.</a:t>
            </a:r>
          </a:p>
          <a:p>
            <a:endParaRPr lang="en-US" baseline="0" dirty="0" smtClean="0"/>
          </a:p>
          <a:p>
            <a:r>
              <a:rPr lang="en-US" baseline="0" dirty="0" smtClean="0"/>
              <a:t>Audience question: What do you think a 2025 portfolio might look like? Do you think it would it have more or less stocks? Why?</a:t>
            </a:r>
          </a:p>
          <a:p>
            <a:endParaRPr lang="en-US" baseline="0" dirty="0" smtClean="0"/>
          </a:p>
          <a:p>
            <a:r>
              <a:rPr lang="en-US" baseline="0" dirty="0" smtClean="0"/>
              <a:t>The sample 2025 portfolio is more heavily invested in bonds and cash, which are less risky than stocks. The more conservative allocation helps to preserve the money because it will be needed sooner.</a:t>
            </a:r>
            <a:endParaRPr lang="en-US" dirty="0"/>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30</a:t>
            </a:fld>
            <a:endParaRPr lang="en-US" altLang="en-US"/>
          </a:p>
        </p:txBody>
      </p:sp>
    </p:spTree>
    <p:extLst>
      <p:ext uri="{BB962C8B-B14F-4D97-AF65-F5344CB8AC3E}">
        <p14:creationId xmlns:p14="http://schemas.microsoft.com/office/powerpoint/2010/main" val="2480048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Y</a:t>
            </a:r>
            <a:r>
              <a:rPr lang="en-US" baseline="0" dirty="0" smtClean="0"/>
              <a:t>ou should also </a:t>
            </a:r>
            <a:r>
              <a:rPr lang="en-US" dirty="0" smtClean="0"/>
              <a:t>spread your money among different</a:t>
            </a:r>
            <a:r>
              <a:rPr lang="en-US" baseline="0" dirty="0" smtClean="0"/>
              <a:t> </a:t>
            </a:r>
            <a:r>
              <a:rPr lang="en-US" dirty="0" smtClean="0"/>
              <a:t>investments within each asset class. This</a:t>
            </a:r>
            <a:r>
              <a:rPr lang="en-US" baseline="0" dirty="0" smtClean="0"/>
              <a:t> is called diversification, and it</a:t>
            </a:r>
            <a:r>
              <a:rPr lang="en-US" dirty="0" smtClean="0"/>
              <a:t> means holding a mix of different stocks or bonds.</a:t>
            </a:r>
            <a:r>
              <a:rPr lang="en-US" baseline="0" dirty="0" smtClean="0"/>
              <a:t> One way to diversify would be to hold stocks in a variety of</a:t>
            </a:r>
            <a:r>
              <a:rPr lang="en-US" dirty="0" smtClean="0"/>
              <a:t> industry sectors, such as consumer goods, health care, and technology. Diversification</a:t>
            </a:r>
            <a:r>
              <a:rPr lang="en-US" baseline="0" dirty="0" smtClean="0"/>
              <a:t> helps investors to manage risk because if one company or industry sector experiences a decline in value, others may post gains</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31</a:t>
            </a:fld>
            <a:endParaRPr lang="en-US" altLang="en-US"/>
          </a:p>
        </p:txBody>
      </p:sp>
    </p:spTree>
    <p:extLst>
      <p:ext uri="{BB962C8B-B14F-4D97-AF65-F5344CB8AC3E}">
        <p14:creationId xmlns:p14="http://schemas.microsoft.com/office/powerpoint/2010/main" val="135027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ea typeface="Calibri"/>
                <a:cs typeface="Calibri"/>
              </a:rPr>
              <a:t>Here’s what we’ll cover today:</a:t>
            </a:r>
            <a:endParaRPr lang="en-US" sz="1100" dirty="0">
              <a:ea typeface="Calibri"/>
              <a:cs typeface="Times New Roman"/>
            </a:endParaRPr>
          </a:p>
          <a:p>
            <a:pPr>
              <a:lnSpc>
                <a:spcPct val="115000"/>
              </a:lnSpc>
            </a:pPr>
            <a:r>
              <a:rPr lang="en-US" dirty="0">
                <a:ea typeface="Calibri"/>
                <a:cs typeface="Calibri"/>
              </a:rPr>
              <a:t> </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We’ll talk a little about managing debt and making smart use of </a:t>
            </a:r>
            <a:r>
              <a:rPr lang="en-US" dirty="0" smtClean="0">
                <a:ea typeface="Calibri"/>
                <a:cs typeface="Calibri"/>
              </a:rPr>
              <a:t>credit.</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smtClean="0">
                <a:ea typeface="Calibri"/>
                <a:cs typeface="Calibri"/>
              </a:rPr>
              <a:t>Then, we’ll talk about</a:t>
            </a:r>
            <a:r>
              <a:rPr lang="en-US" baseline="0" dirty="0" smtClean="0">
                <a:ea typeface="Calibri"/>
                <a:cs typeface="Calibri"/>
              </a:rPr>
              <a:t> s</a:t>
            </a:r>
            <a:r>
              <a:rPr lang="en-US" dirty="0" smtClean="0">
                <a:ea typeface="Calibri"/>
                <a:cs typeface="Calibri"/>
              </a:rPr>
              <a:t>trategies </a:t>
            </a:r>
            <a:r>
              <a:rPr lang="en-US" dirty="0">
                <a:ea typeface="Calibri"/>
                <a:cs typeface="Calibri"/>
              </a:rPr>
              <a:t>for saving and </a:t>
            </a:r>
            <a:r>
              <a:rPr lang="en-US" dirty="0" smtClean="0">
                <a:ea typeface="Calibri"/>
                <a:cs typeface="Calibri"/>
              </a:rPr>
              <a:t>investing.</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smtClean="0">
                <a:ea typeface="Calibri"/>
                <a:cs typeface="Calibri"/>
              </a:rPr>
              <a:t>We’ll discuss</a:t>
            </a:r>
            <a:r>
              <a:rPr lang="en-US" baseline="0" dirty="0" smtClean="0">
                <a:ea typeface="Calibri"/>
                <a:cs typeface="Calibri"/>
              </a:rPr>
              <a:t> s</a:t>
            </a:r>
            <a:r>
              <a:rPr lang="en-US" dirty="0" smtClean="0">
                <a:ea typeface="Calibri"/>
                <a:cs typeface="Calibri"/>
              </a:rPr>
              <a:t>ome </a:t>
            </a:r>
            <a:r>
              <a:rPr lang="en-US" dirty="0">
                <a:ea typeface="Calibri"/>
                <a:cs typeface="Calibri"/>
              </a:rPr>
              <a:t>ideas on how to plan for retirement, including a discussion of </a:t>
            </a:r>
            <a:r>
              <a:rPr lang="en-US" dirty="0" smtClean="0">
                <a:ea typeface="Calibri"/>
                <a:cs typeface="Calibri"/>
              </a:rPr>
              <a:t>employer-based</a:t>
            </a:r>
            <a:r>
              <a:rPr lang="en-US" baseline="0" dirty="0" smtClean="0">
                <a:ea typeface="Calibri"/>
                <a:cs typeface="Calibri"/>
              </a:rPr>
              <a:t> and individual retirement investment options.</a:t>
            </a:r>
            <a:endParaRPr lang="en-US" dirty="0" smtClean="0">
              <a:ea typeface="Calibri"/>
              <a:cs typeface="Calibri"/>
            </a:endParaRPr>
          </a:p>
          <a:p>
            <a:pPr marL="342886" marR="0" indent="-342886"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200" dirty="0" smtClean="0">
                <a:ea typeface="Calibri"/>
                <a:cs typeface="Calibri"/>
              </a:rPr>
              <a:t>And finally, we’ll go over tips to protect your money from fraudsters.</a:t>
            </a:r>
            <a:endParaRPr lang="en-US" sz="1200" dirty="0" smtClean="0">
              <a:ea typeface="Calibri"/>
              <a:cs typeface="Times New Roman"/>
            </a:endParaRPr>
          </a:p>
          <a:p>
            <a:pPr marL="342886" indent="-342886">
              <a:lnSpc>
                <a:spcPct val="115000"/>
              </a:lnSpc>
              <a:buFont typeface="Arial"/>
              <a:buChar char="*"/>
            </a:pP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87E74396-3DDF-4C09-A041-A6C4CBED358D}" type="slidenum">
              <a:rPr lang="en-US" smtClean="0"/>
              <a:t>3</a:t>
            </a:fld>
            <a:endParaRPr lang="en-US" dirty="0"/>
          </a:p>
        </p:txBody>
      </p:sp>
    </p:spTree>
    <p:extLst>
      <p:ext uri="{BB962C8B-B14F-4D97-AF65-F5344CB8AC3E}">
        <p14:creationId xmlns:p14="http://schemas.microsoft.com/office/powerpoint/2010/main" val="970313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funds diversify is by holding</a:t>
            </a:r>
            <a:r>
              <a:rPr lang="en-US" baseline="0" dirty="0" smtClean="0"/>
              <a:t> </a:t>
            </a:r>
            <a:r>
              <a:rPr lang="en-US" dirty="0" smtClean="0"/>
              <a:t>many different stocks, bonds or other securities.</a:t>
            </a:r>
          </a:p>
          <a:p>
            <a:endParaRPr lang="en-US" dirty="0" smtClean="0"/>
          </a:p>
          <a:p>
            <a:r>
              <a:rPr lang="en-US" dirty="0" smtClean="0"/>
              <a:t>Diversification</a:t>
            </a:r>
            <a:r>
              <a:rPr lang="en-US" baseline="0" dirty="0" smtClean="0"/>
              <a:t> helps investors because if one company or sector experiences a decline in value, others may go up</a:t>
            </a:r>
            <a:r>
              <a:rPr lang="en-US" dirty="0" smtClean="0"/>
              <a:t>. </a:t>
            </a:r>
          </a:p>
          <a:p>
            <a:endParaRPr lang="en-US" dirty="0" smtClean="0"/>
          </a:p>
          <a:p>
            <a:r>
              <a:rPr lang="en-US" dirty="0" smtClean="0"/>
              <a:t>This graphic</a:t>
            </a:r>
            <a:r>
              <a:rPr lang="en-US" baseline="0" dirty="0" smtClean="0"/>
              <a:t> shows the S&amp;P 500 stocks over a single day and is merely an example of holdings that a hypothetical fund tracking the S&amp;P 500 index might have.</a:t>
            </a:r>
          </a:p>
          <a:p>
            <a:endParaRPr lang="en-US" baseline="0" dirty="0" smtClean="0"/>
          </a:p>
          <a:p>
            <a:r>
              <a:rPr lang="en-US" baseline="0" dirty="0" smtClean="0"/>
              <a:t>For example, if industrial stocks in the lower right have a down day, perhaps gains in your tech stocks and financial stocks on the left side will insulate your overall portfolio – that’s the theory of diversification.</a:t>
            </a:r>
            <a:r>
              <a:rPr lang="en-US" dirty="0"/>
              <a:t> </a:t>
            </a:r>
            <a:r>
              <a:rPr lang="en-US" dirty="0" smtClean="0"/>
              <a:t>(Snapshot</a:t>
            </a:r>
            <a:r>
              <a:rPr lang="en-US" baseline="0" dirty="0" smtClean="0"/>
              <a:t> on January 6, 2020 S&amp;P 500. Source: </a:t>
            </a:r>
            <a:r>
              <a:rPr lang="en-US" baseline="0" dirty="0" err="1" smtClean="0"/>
              <a:t>FinViz</a:t>
            </a:r>
            <a:r>
              <a:rPr lang="en-US" baseline="0" dirty="0" smtClean="0"/>
              <a:t> https://finviz.com/map.ashx)</a:t>
            </a:r>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207738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 are very important and can impact your investment return.</a:t>
            </a:r>
          </a:p>
          <a:p>
            <a:r>
              <a:rPr lang="en-US" dirty="0"/>
              <a:t> </a:t>
            </a:r>
          </a:p>
          <a:p>
            <a:r>
              <a:rPr lang="en-US" dirty="0"/>
              <a:t>You should research and think about them before committing to any investment.</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066380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109" charset="0"/>
                <a:ea typeface="MS PGothic" pitchFamily="34" charset="-128"/>
                <a:cs typeface="ＭＳ Ｐゴシック" pitchFamily="-109" charset="-128"/>
              </a:rPr>
              <a:t>We have a bulletin on Investor.gov that shows the impact of various fees on a $100,000 portfolio over 20 years.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you earn after 20 years is shown on this chart, with the blue line showing a quarter-point annual fee, the red line in the middle showing a half-point fee, and the green line on the bottom showing a full point fee.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You can see the relatively small fee differences add up to tens of thousands of dollars over 20 years.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example, w</a:t>
            </a:r>
            <a:r>
              <a:rPr lang="en-US" sz="1200" kern="1200" dirty="0" smtClean="0">
                <a:solidFill>
                  <a:schemeClr val="tx1"/>
                </a:solidFill>
                <a:effectLst/>
                <a:latin typeface="+mn-lt"/>
                <a:ea typeface="+mn-ea"/>
                <a:cs typeface="+mn-cs"/>
              </a:rPr>
              <a:t>hen you consider funds, there are typically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 types of funds: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Actively managed funds are funds that rely on the skill of an investment professional to buy and sell securities, often in an attempt to perform better than the market.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Index funds follow a more passive strategy that attempts to match the performance of a specific market index or benchmark -- like the</a:t>
            </a:r>
            <a:r>
              <a:rPr lang="en-US" sz="1200" kern="1200" baseline="0" dirty="0" smtClean="0">
                <a:solidFill>
                  <a:schemeClr val="tx1"/>
                </a:solidFill>
                <a:effectLst/>
                <a:latin typeface="+mn-lt"/>
                <a:ea typeface="+mn-ea"/>
                <a:cs typeface="+mn-cs"/>
              </a:rPr>
              <a:t> S&amp;P 500 or the Russell 2000 Index -- r</a:t>
            </a:r>
            <a:r>
              <a:rPr lang="en-US" sz="1200" kern="1200" dirty="0" smtClean="0">
                <a:solidFill>
                  <a:schemeClr val="tx1"/>
                </a:solidFill>
                <a:effectLst/>
                <a:latin typeface="+mn-lt"/>
                <a:ea typeface="+mn-ea"/>
                <a:cs typeface="+mn-cs"/>
              </a:rPr>
              <a:t>ather than try to beat 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Actively-managed funds typically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higher fees, and so they need to have higher returns that make up for the higher fees in order for you to make the same amount of money.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327357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you want to compare the fees and expenses of various funds, FINRA has </a:t>
            </a:r>
            <a:r>
              <a:rPr lang="en-US" dirty="0" smtClean="0"/>
              <a:t>a free </a:t>
            </a:r>
            <a:r>
              <a:rPr lang="en-US" dirty="0"/>
              <a:t>tool – the Fund Analyzer – on its website, FINRA.org.</a:t>
            </a:r>
          </a:p>
          <a:p>
            <a:r>
              <a:rPr lang="en-US" dirty="0"/>
              <a:t> </a:t>
            </a:r>
          </a:p>
          <a:p>
            <a:r>
              <a:rPr lang="en-US" dirty="0"/>
              <a:t>It offers information and analysis on over </a:t>
            </a:r>
            <a:r>
              <a:rPr lang="en-US" dirty="0" smtClean="0"/>
              <a:t>30,000 </a:t>
            </a:r>
            <a:r>
              <a:rPr lang="en-US" dirty="0"/>
              <a:t>mutual </a:t>
            </a:r>
            <a:r>
              <a:rPr lang="en-US" dirty="0" smtClean="0"/>
              <a:t>funds, exchange-traded </a:t>
            </a:r>
            <a:r>
              <a:rPr lang="en-US" dirty="0"/>
              <a:t>funds (ETFs), </a:t>
            </a:r>
            <a:r>
              <a:rPr lang="en-US" dirty="0" smtClean="0"/>
              <a:t>and money market funds,</a:t>
            </a:r>
            <a:r>
              <a:rPr lang="en-US" baseline="0" dirty="0" smtClean="0"/>
              <a:t> </a:t>
            </a:r>
            <a:r>
              <a:rPr lang="en-US" dirty="0" smtClean="0"/>
              <a:t>including </a:t>
            </a:r>
            <a:r>
              <a:rPr lang="en-US" dirty="0"/>
              <a:t>the fees charged by funds. </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162747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t>Investing apps have become popular especially with younger people.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t>Many apps allow you to buy or sell securities or get investment advice. Some apps allow you to set an investment strategy, often based on your time horizon and risk tolerance.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t>If you plan to use an investing app, make sure you are dealing with a registered investment firm. We’ll talk about how you can do that in just a few minutes.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E74396-3DDF-4C09-A041-A6C4CBED358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789014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t>Investing apps have become increasingly popular especially with younger people. Many apps allow you to buy or sell securities or get investment advice. Some apps allow you to set an investment strategy, often based on your time horizon and risk tolerance.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t>When using investing apps, here are some things to be aware of:</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t>Some apps may give inexperienced users access to complex or high risk products or strategies, like options trading, where you can lose more money than you invest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t>Some firms may be difficult to reach if you have questions – some have no customer service phone support and only offer email assistance, which can take time for responses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t>Many apps advertise no fees or low fees, but check the fine print and make sure you are comfortable with how the firm is compensated.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t>Keep in mind that some apps use entertaining user interfaces with notifications when stocks go up or down and fun graphics after transactions, and these can encourage over-trading or even encourage investors to treat investing more like gambling.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t>If you plan to use an investing app, make sure you are dealing with a registered investment firm by doing a free background check on Investor.gov.</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i="0" baseline="0" dirty="0" smtClean="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205337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talk about saving</a:t>
            </a:r>
            <a:r>
              <a:rPr lang="en-US" baseline="0" dirty="0" smtClean="0"/>
              <a:t> and investing for retirement</a:t>
            </a:r>
            <a:r>
              <a:rPr lang="en-US" dirty="0" smtClean="0"/>
              <a:t>. </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857721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Calibri" panose="020F0502020204030204" pitchFamily="34" charset="0"/>
              </a:rPr>
              <a:t>First of all, the IRS provides tax incentives to save for retirement.  </a:t>
            </a:r>
          </a:p>
          <a:p>
            <a:pPr defTabSz="924916">
              <a:defRPr/>
            </a:pPr>
            <a:endParaRPr lang="en-US" dirty="0" smtClean="0">
              <a:latin typeface="Calibri" panose="020F0502020204030204" pitchFamily="34" charset="0"/>
            </a:endParaRPr>
          </a:p>
          <a:p>
            <a:pPr defTabSz="924916">
              <a:defRPr/>
            </a:pPr>
            <a:r>
              <a:rPr lang="en-US" dirty="0" smtClean="0">
                <a:latin typeface="Calibri" panose="020F0502020204030204" pitchFamily="34" charset="0"/>
              </a:rPr>
              <a:t>Three common employer-sponsored retirement accounts are 401(k)s, 403(b)s and 457(b)s. Private companies may offer a 401(k), while 403(b)s are typically offered by public schools and certain non-profits and hospitals,</a:t>
            </a:r>
            <a:r>
              <a:rPr lang="en-US" baseline="0" dirty="0" smtClean="0">
                <a:latin typeface="Calibri" panose="020F0502020204030204" pitchFamily="34" charset="0"/>
              </a:rPr>
              <a:t> and 457s are generally offered by state and local governments. </a:t>
            </a:r>
            <a:r>
              <a:rPr lang="en-US" dirty="0" smtClean="0">
                <a:latin typeface="Calibri" panose="020F0502020204030204" pitchFamily="34" charset="0"/>
              </a:rPr>
              <a:t>With these employer</a:t>
            </a:r>
            <a:r>
              <a:rPr lang="en-US" baseline="0" dirty="0" smtClean="0">
                <a:latin typeface="Calibri" panose="020F0502020204030204" pitchFamily="34" charset="0"/>
              </a:rPr>
              <a:t> retirement accounts, </a:t>
            </a:r>
            <a:r>
              <a:rPr lang="en-US" dirty="0" smtClean="0">
                <a:latin typeface="Calibri" panose="020F0502020204030204" pitchFamily="34" charset="0"/>
              </a:rPr>
              <a:t>your contributions can be deducted from your paycheck. </a:t>
            </a:r>
            <a:r>
              <a:rPr lang="en-US" dirty="0" smtClean="0"/>
              <a:t>The IRS limits your annual contributions to an employer-sponsored plan to $19,500 (and an additional $6,500 for those over 50). </a:t>
            </a:r>
          </a:p>
          <a:p>
            <a:endParaRPr lang="en-US" dirty="0" smtClean="0">
              <a:latin typeface="Calibri" panose="020F0502020204030204" pitchFamily="34" charset="0"/>
            </a:endParaRPr>
          </a:p>
          <a:p>
            <a:r>
              <a:rPr lang="en-US" dirty="0" smtClean="0">
                <a:latin typeface="Calibri" panose="020F0502020204030204" pitchFamily="34" charset="0"/>
              </a:rPr>
              <a:t>Whether or not your employer offers </a:t>
            </a:r>
            <a:r>
              <a:rPr lang="en-US" baseline="0" dirty="0" smtClean="0">
                <a:latin typeface="Calibri" panose="020F0502020204030204" pitchFamily="34" charset="0"/>
              </a:rPr>
              <a:t>a retirement savings plan, you can contribute to an IRA. (If you do have an employer-sponsored plan, then the IRA’s tax advantages may be limited by your income. There are also income limits for Roth IRAs. Consult the IRS or a tax professional for more information.) </a:t>
            </a:r>
            <a:r>
              <a:rPr lang="en-US" dirty="0" smtClean="0"/>
              <a:t>The limit for IRA contributions is $6,000 annually (and an additional $1,000 for those over 50).  </a:t>
            </a:r>
            <a:endParaRPr 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39</a:t>
            </a:fld>
            <a:endParaRPr lang="en-US" altLang="en-US"/>
          </a:p>
        </p:txBody>
      </p:sp>
    </p:spTree>
    <p:extLst>
      <p:ext uri="{BB962C8B-B14F-4D97-AF65-F5344CB8AC3E}">
        <p14:creationId xmlns:p14="http://schemas.microsoft.com/office/powerpoint/2010/main" val="3158232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an option as to which type of tax advantage you </a:t>
            </a:r>
            <a:r>
              <a:rPr lang="en-US" dirty="0" smtClean="0"/>
              <a:t>receive with</a:t>
            </a:r>
            <a:r>
              <a:rPr lang="en-US" baseline="0" dirty="0" smtClean="0"/>
              <a:t> your retirement account</a:t>
            </a:r>
            <a:r>
              <a:rPr lang="en-US" dirty="0" smtClean="0"/>
              <a:t>.</a:t>
            </a:r>
            <a:endParaRPr lang="en-US" dirty="0"/>
          </a:p>
          <a:p>
            <a:r>
              <a:rPr lang="en-US" dirty="0"/>
              <a:t> </a:t>
            </a:r>
          </a:p>
          <a:p>
            <a:r>
              <a:rPr lang="en-US" dirty="0"/>
              <a:t>With a traditional option (tax break </a:t>
            </a:r>
            <a:r>
              <a:rPr lang="en-US" dirty="0" smtClean="0"/>
              <a:t>now, </a:t>
            </a:r>
            <a:r>
              <a:rPr lang="en-US" dirty="0"/>
              <a:t>tax hit later) you’ll lower your current year’s taxable income by the amount of your </a:t>
            </a:r>
            <a:r>
              <a:rPr lang="en-US" dirty="0" smtClean="0"/>
              <a:t>contribution, </a:t>
            </a:r>
            <a:r>
              <a:rPr lang="en-US" dirty="0"/>
              <a:t>and the money will grow tax-free until you begin taking distributions in retirement. When you withdraw funds, they will be taxed at your income tax rate at the time.</a:t>
            </a:r>
          </a:p>
          <a:p>
            <a:r>
              <a:rPr lang="en-US" dirty="0"/>
              <a:t> </a:t>
            </a:r>
          </a:p>
          <a:p>
            <a:r>
              <a:rPr lang="en-US" dirty="0"/>
              <a:t>With a Roth option (tax hit </a:t>
            </a:r>
            <a:r>
              <a:rPr lang="en-US" dirty="0" smtClean="0"/>
              <a:t>now, </a:t>
            </a:r>
            <a:r>
              <a:rPr lang="en-US" dirty="0"/>
              <a:t>tax break later) you will contribute after-tax money (in other words, you will be taxed now at your current tax rate), but then the </a:t>
            </a:r>
            <a:r>
              <a:rPr lang="en-US" dirty="0" smtClean="0"/>
              <a:t>funds</a:t>
            </a:r>
            <a:r>
              <a:rPr lang="en-US" baseline="0" dirty="0" smtClean="0"/>
              <a:t> </a:t>
            </a:r>
            <a:r>
              <a:rPr lang="en-US" dirty="0" smtClean="0"/>
              <a:t>will grow tax-free</a:t>
            </a:r>
            <a:r>
              <a:rPr lang="en-US" baseline="0" dirty="0" smtClean="0"/>
              <a:t> and</a:t>
            </a:r>
            <a:r>
              <a:rPr lang="en-US" dirty="0" smtClean="0"/>
              <a:t> face </a:t>
            </a:r>
            <a:r>
              <a:rPr lang="en-US" dirty="0"/>
              <a:t>no future taxation.  </a:t>
            </a:r>
          </a:p>
        </p:txBody>
      </p:sp>
      <p:sp>
        <p:nvSpPr>
          <p:cNvPr id="4" name="Slide Number Placeholder 3"/>
          <p:cNvSpPr>
            <a:spLocks noGrp="1"/>
          </p:cNvSpPr>
          <p:nvPr>
            <p:ph type="sldNum" sz="quarter" idx="10"/>
          </p:nvPr>
        </p:nvSpPr>
        <p:spPr/>
        <p:txBody>
          <a:bodyPr/>
          <a:lstStyle/>
          <a:p>
            <a:fld id="{8E1C7F2D-2E95-41C9-9B86-B558C261B278}" type="slidenum">
              <a:rPr lang="en-US" smtClean="0"/>
              <a:t>40</a:t>
            </a:fld>
            <a:endParaRPr lang="en-US"/>
          </a:p>
        </p:txBody>
      </p:sp>
    </p:spTree>
    <p:extLst>
      <p:ext uri="{BB962C8B-B14F-4D97-AF65-F5344CB8AC3E}">
        <p14:creationId xmlns:p14="http://schemas.microsoft.com/office/powerpoint/2010/main" val="2361515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strategy in retirement investing is choosing a Target Date (or Retirement Date) Fund that automatically adjusts your mix of investments – or asset allocation – over time from a more aggressive “return seeking” strategy early on to a more conservative “asset preservation” strategy as you approach retirement.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Target date</a:t>
            </a:r>
            <a:r>
              <a:rPr lang="en-US" sz="1200" kern="1200" baseline="0" dirty="0" smtClean="0">
                <a:solidFill>
                  <a:schemeClr val="tx1"/>
                </a:solidFill>
                <a:effectLst/>
                <a:latin typeface="+mn-lt"/>
                <a:ea typeface="+mn-ea"/>
                <a:cs typeface="+mn-cs"/>
              </a:rPr>
              <a:t> funds</a:t>
            </a:r>
            <a:r>
              <a:rPr lang="en-US" sz="1200" kern="1200" dirty="0" smtClean="0">
                <a:solidFill>
                  <a:schemeClr val="tx1"/>
                </a:solidFill>
                <a:effectLst/>
                <a:latin typeface="+mn-lt"/>
                <a:ea typeface="+mn-ea"/>
                <a:cs typeface="+mn-cs"/>
              </a:rPr>
              <a:t> are mutual funds that hold a mix of stocks, bonds, and other investments, and they are designed to be long-term investments for individuals with particular retirement dates in mind.  </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The name of the fund often refers to its target or retirement date. For example, you might see funds with names like “Portfolio 2030” or “Retirement Fund 2050.”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Target date funds are often available through 401(k) plans, and some 401(k) plans may make these the default investment for participants.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Consider the fees before selecting any fund, including target date funds.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41</a:t>
            </a:fld>
            <a:endParaRPr lang="en-US" altLang="en-US" dirty="0"/>
          </a:p>
        </p:txBody>
      </p:sp>
    </p:spTree>
    <p:extLst>
      <p:ext uri="{BB962C8B-B14F-4D97-AF65-F5344CB8AC3E}">
        <p14:creationId xmlns:p14="http://schemas.microsoft.com/office/powerpoint/2010/main" val="303248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200" dirty="0" smtClean="0">
                <a:ea typeface="Calibri"/>
                <a:cs typeface="Times New Roman"/>
              </a:rPr>
              <a:t>But first, a short reminder that if you have questions</a:t>
            </a:r>
            <a:r>
              <a:rPr lang="en-US" sz="1200" baseline="0" dirty="0" smtClean="0">
                <a:ea typeface="Calibri"/>
                <a:cs typeface="Times New Roman"/>
              </a:rPr>
              <a:t> about investing, the SEC’s website, Investor.gov, has answers.</a:t>
            </a:r>
          </a:p>
          <a:p>
            <a:pPr>
              <a:lnSpc>
                <a:spcPct val="115000"/>
              </a:lnSpc>
            </a:pPr>
            <a:endParaRPr lang="en-US" sz="1200" baseline="0" dirty="0" smtClean="0">
              <a:ea typeface="Calibri"/>
              <a:cs typeface="Times New Roman"/>
            </a:endParaRPr>
          </a:p>
        </p:txBody>
      </p:sp>
      <p:sp>
        <p:nvSpPr>
          <p:cNvPr id="4" name="Slide Number Placeholder 3"/>
          <p:cNvSpPr>
            <a:spLocks noGrp="1"/>
          </p:cNvSpPr>
          <p:nvPr>
            <p:ph type="sldNum" sz="quarter" idx="10"/>
          </p:nvPr>
        </p:nvSpPr>
        <p:spPr/>
        <p:txBody>
          <a:bodyPr/>
          <a:lstStyle/>
          <a:p>
            <a:fld id="{87E74396-3DDF-4C09-A041-A6C4CBED358D}" type="slidenum">
              <a:rPr lang="en-US" smtClean="0"/>
              <a:t>4</a:t>
            </a:fld>
            <a:endParaRPr lang="en-US" dirty="0"/>
          </a:p>
        </p:txBody>
      </p:sp>
    </p:spTree>
    <p:extLst>
      <p:ext uri="{BB962C8B-B14F-4D97-AF65-F5344CB8AC3E}">
        <p14:creationId xmlns:p14="http://schemas.microsoft.com/office/powerpoint/2010/main" val="3190426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pPr>
            <a:r>
              <a:rPr lang="en-US" dirty="0" smtClean="0"/>
              <a:t>Here are some tips for saving for retirement: </a:t>
            </a:r>
            <a:endParaRPr lang="en-US" baseline="0" dirty="0" smtClean="0"/>
          </a:p>
          <a:p>
            <a:pPr marL="171450" indent="-171450">
              <a:lnSpc>
                <a:spcPct val="100000"/>
              </a:lnSpc>
              <a:spcBef>
                <a:spcPts val="0"/>
              </a:spcBef>
              <a:spcAft>
                <a:spcPts val="600"/>
              </a:spcAft>
              <a:buFont typeface="Arial" panose="020B0604020202020204" pitchFamily="34" charset="0"/>
              <a:buChar char="•"/>
            </a:pPr>
            <a:r>
              <a:rPr lang="en-US" baseline="0" dirty="0" smtClean="0"/>
              <a:t>Start investing as soon as you can and let the power of compounding work for you.  Consider increasing your contributions as your earnings increase.</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smtClean="0"/>
              <a:t>Max out your match from your</a:t>
            </a:r>
            <a:r>
              <a:rPr lang="en-US" baseline="0" dirty="0" smtClean="0"/>
              <a:t> employer if your employer matches your contributions, if you can afford to do so. It’s free money – and it’s part of your compensation.</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aseline="0" dirty="0" smtClean="0"/>
              <a:t>Keep contributing whether the markets are up or down. Keep in mind that in down markets, the prices of the shares you’re purchasing are lower so your money is buying more shares. As the market recovers, the value of your portfolio increases as well.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aseline="0" dirty="0" smtClean="0"/>
              <a:t>Always pay attention to the fees, especially if you have a menu of fund choices in which you can invest your retirement contributions. </a:t>
            </a:r>
            <a:r>
              <a:rPr lang="en-US" sz="1200" dirty="0" smtClean="0"/>
              <a:t>An investment with high costs must perform better than a low-cost investment to generate the same returns.</a:t>
            </a:r>
            <a:r>
              <a:rPr lang="en-US" sz="1200" baseline="0" dirty="0" smtClean="0"/>
              <a:t> </a:t>
            </a:r>
            <a:r>
              <a:rPr lang="en-US" baseline="0" dirty="0" smtClean="0"/>
              <a:t>(Remember, Fund Analyzer.)</a:t>
            </a:r>
            <a:endParaRPr lang="en-US" dirty="0"/>
          </a:p>
        </p:txBody>
      </p:sp>
      <p:sp>
        <p:nvSpPr>
          <p:cNvPr id="4" name="Slide Number Placeholder 3"/>
          <p:cNvSpPr>
            <a:spLocks noGrp="1"/>
          </p:cNvSpPr>
          <p:nvPr>
            <p:ph type="sldNum" sz="quarter" idx="10"/>
          </p:nvPr>
        </p:nvSpPr>
        <p:spPr/>
        <p:txBody>
          <a:bodyPr/>
          <a:lstStyle/>
          <a:p>
            <a:fld id="{8E1C7F2D-2E95-41C9-9B86-B558C261B278}" type="slidenum">
              <a:rPr lang="en-US" smtClean="0"/>
              <a:t>42</a:t>
            </a:fld>
            <a:endParaRPr lang="en-US"/>
          </a:p>
        </p:txBody>
      </p:sp>
    </p:spTree>
    <p:extLst>
      <p:ext uri="{BB962C8B-B14F-4D97-AF65-F5344CB8AC3E}">
        <p14:creationId xmlns:p14="http://schemas.microsoft.com/office/powerpoint/2010/main" val="4062458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switch jobs, you may</a:t>
            </a:r>
            <a:r>
              <a:rPr lang="en-US" baseline="0" dirty="0" smtClean="0"/>
              <a:t> be able to keep your retirement account in the plan of your former employer, or you may consider transferring it to your new employer’s retirement plan or rolling it over to an IRA. Transfers and rollovers should be non-taxable events if completed within 60 days.</a:t>
            </a:r>
          </a:p>
          <a:p>
            <a:endParaRPr lang="en-US" baseline="0" dirty="0" smtClean="0"/>
          </a:p>
          <a:p>
            <a:r>
              <a:rPr lang="en-US" baseline="0" dirty="0" smtClean="0"/>
              <a:t>Remember to pay attention to fees when you make those decisions.</a:t>
            </a:r>
          </a:p>
          <a:p>
            <a:endParaRPr lang="en-US" baseline="0" dirty="0" smtClean="0"/>
          </a:p>
          <a:p>
            <a:r>
              <a:rPr lang="en-US" baseline="0" dirty="0" smtClean="0"/>
              <a:t>And if you are considering a lump sum distribution or withdrawal before you are 59 1/2, be prepared to pay taxes and penalties on that money. Consider other alternatives.</a:t>
            </a:r>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43</a:t>
            </a:fld>
            <a:endParaRPr lang="en-US" dirty="0"/>
          </a:p>
        </p:txBody>
      </p:sp>
    </p:spTree>
    <p:extLst>
      <p:ext uri="{BB962C8B-B14F-4D97-AF65-F5344CB8AC3E}">
        <p14:creationId xmlns:p14="http://schemas.microsoft.com/office/powerpoint/2010/main" val="2909297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Calibri" pitchFamily="34" charset="0"/>
              </a:rPr>
              <a:t>When you’re investing, you need to take steps to avoid scam artists who will try to steal your money.</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3550" eaLnBrk="0" hangingPunct="0">
              <a:defRPr sz="2000">
                <a:solidFill>
                  <a:schemeClr val="folHlink"/>
                </a:solidFill>
                <a:latin typeface="Calibri" pitchFamily="34" charset="0"/>
                <a:ea typeface="MS PGothic" pitchFamily="34" charset="-128"/>
              </a:defRPr>
            </a:lvl1pPr>
            <a:lvl2pPr marL="742950" indent="-285750" defTabSz="463550" eaLnBrk="0" hangingPunct="0">
              <a:defRPr sz="2000">
                <a:solidFill>
                  <a:schemeClr val="folHlink"/>
                </a:solidFill>
                <a:latin typeface="Calibri" pitchFamily="34" charset="0"/>
                <a:ea typeface="MS PGothic" pitchFamily="34" charset="-128"/>
              </a:defRPr>
            </a:lvl2pPr>
            <a:lvl3pPr marL="1143000" indent="-228600" defTabSz="463550" eaLnBrk="0" hangingPunct="0">
              <a:defRPr sz="2000">
                <a:solidFill>
                  <a:schemeClr val="folHlink"/>
                </a:solidFill>
                <a:latin typeface="Calibri" pitchFamily="34" charset="0"/>
                <a:ea typeface="MS PGothic" pitchFamily="34" charset="-128"/>
              </a:defRPr>
            </a:lvl3pPr>
            <a:lvl4pPr marL="1600200" indent="-228600" defTabSz="463550" eaLnBrk="0" hangingPunct="0">
              <a:defRPr sz="2000">
                <a:solidFill>
                  <a:schemeClr val="folHlink"/>
                </a:solidFill>
                <a:latin typeface="Calibri" pitchFamily="34" charset="0"/>
                <a:ea typeface="MS PGothic" pitchFamily="34" charset="-128"/>
              </a:defRPr>
            </a:lvl4pPr>
            <a:lvl5pPr marL="2057400" indent="-228600" defTabSz="463550" eaLnBrk="0" hangingPunct="0">
              <a:defRPr sz="2000">
                <a:solidFill>
                  <a:schemeClr val="folHlink"/>
                </a:solidFill>
                <a:latin typeface="Calibri" pitchFamily="34" charset="0"/>
                <a:ea typeface="MS PGothic" pitchFamily="34" charset="-128"/>
              </a:defRPr>
            </a:lvl5pPr>
            <a:lvl6pPr marL="25146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6pPr>
            <a:lvl7pPr marL="29718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7pPr>
            <a:lvl8pPr marL="34290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8pPr>
            <a:lvl9pPr marL="3886200" indent="-228600" algn="ctr" defTabSz="463550"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9pPr>
          </a:lstStyle>
          <a:p>
            <a:pPr eaLnBrk="1" hangingPunct="1"/>
            <a:fld id="{E556E79A-0F59-49A0-BD8B-3A59B94CBE0E}" type="slidenum">
              <a:rPr lang="en-US" altLang="en-US" sz="1200" smtClean="0">
                <a:solidFill>
                  <a:schemeClr val="tx1"/>
                </a:solidFill>
              </a:rPr>
              <a:pPr eaLnBrk="1" hangingPunct="1"/>
              <a:t>44</a:t>
            </a:fld>
            <a:endParaRPr lang="en-US" altLang="en-US" sz="1200" dirty="0" smtClean="0">
              <a:solidFill>
                <a:schemeClr val="tx1"/>
              </a:solidFill>
            </a:endParaRPr>
          </a:p>
        </p:txBody>
      </p:sp>
    </p:spTree>
    <p:extLst>
      <p:ext uri="{BB962C8B-B14F-4D97-AF65-F5344CB8AC3E}">
        <p14:creationId xmlns:p14="http://schemas.microsoft.com/office/powerpoint/2010/main" val="4065617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Here’s how investment</a:t>
            </a:r>
            <a:r>
              <a:rPr lang="en-US" sz="1200" baseline="0" dirty="0" smtClean="0"/>
              <a:t> fraud is depicted in the movies.</a:t>
            </a:r>
          </a:p>
          <a:p>
            <a:endParaRPr lang="en-US" sz="1200" baseline="0" dirty="0" smtClean="0"/>
          </a:p>
          <a:p>
            <a:r>
              <a:rPr lang="en-US" sz="1200" dirty="0" smtClean="0"/>
              <a:t>Let’s look at a clip from the movie </a:t>
            </a:r>
            <a:r>
              <a:rPr lang="en-US" sz="1200" i="1" dirty="0" smtClean="0"/>
              <a:t>Wolf</a:t>
            </a:r>
            <a:r>
              <a:rPr lang="en-US" sz="1200" i="1" baseline="0" dirty="0" smtClean="0"/>
              <a:t> of Wall Street. </a:t>
            </a:r>
            <a:r>
              <a:rPr lang="en-US" sz="1200" i="0" baseline="0" dirty="0" smtClean="0"/>
              <a:t>What are some of the tactics he used?</a:t>
            </a:r>
            <a:endParaRPr lang="en-US" sz="1200" dirty="0"/>
          </a:p>
        </p:txBody>
      </p:sp>
      <p:sp>
        <p:nvSpPr>
          <p:cNvPr id="4" name="Slide Number Placeholder 3"/>
          <p:cNvSpPr>
            <a:spLocks noGrp="1"/>
          </p:cNvSpPr>
          <p:nvPr>
            <p:ph type="sldNum" sz="quarter" idx="10"/>
          </p:nvPr>
        </p:nvSpPr>
        <p:spPr/>
        <p:txBody>
          <a:bodyPr/>
          <a:lstStyle/>
          <a:p>
            <a:fld id="{87E74396-3DDF-4C09-A041-A6C4CBED358D}" type="slidenum">
              <a:rPr lang="en-US" smtClean="0"/>
              <a:t>45</a:t>
            </a:fld>
            <a:endParaRPr lang="en-US" dirty="0"/>
          </a:p>
        </p:txBody>
      </p:sp>
    </p:spTree>
    <p:extLst>
      <p:ext uri="{BB962C8B-B14F-4D97-AF65-F5344CB8AC3E}">
        <p14:creationId xmlns:p14="http://schemas.microsoft.com/office/powerpoint/2010/main" val="1501860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Here are some red flags of fraud to keep an eye out for:</a:t>
            </a:r>
          </a:p>
          <a:p>
            <a:pPr marL="171450" indent="-171450">
              <a:buFont typeface="Arial" panose="020B0604020202020204" pitchFamily="34" charset="0"/>
              <a:buChar char="•"/>
            </a:pPr>
            <a:r>
              <a:rPr lang="en-US" dirty="0" smtClean="0"/>
              <a:t>Many scams sound</a:t>
            </a:r>
            <a:r>
              <a:rPr lang="en-US" baseline="0" dirty="0" smtClean="0"/>
              <a:t> too good to be true – trust your instincts.  If the offer promises high returns with little risk, it’s probably a scam.</a:t>
            </a:r>
          </a:p>
          <a:p>
            <a:pPr marL="171450" indent="-171450">
              <a:buFont typeface="Arial" panose="020B0604020202020204" pitchFamily="34" charset="0"/>
              <a:buChar char="•"/>
            </a:pPr>
            <a:r>
              <a:rPr lang="en-US" baseline="0" dirty="0" smtClean="0"/>
              <a:t>Don’t be pressured to buy right now.  No legitimate investment requires a quick decision. Wait until you have the time to do your own due diligence.</a:t>
            </a:r>
          </a:p>
          <a:p>
            <a:pPr marL="171450" indent="-171450">
              <a:buFont typeface="Arial" panose="020B0604020202020204" pitchFamily="34" charset="0"/>
              <a:buChar char="•"/>
            </a:pPr>
            <a:r>
              <a:rPr lang="en-US" baseline="0" dirty="0" smtClean="0"/>
              <a:t>Watch out when there’s no prospectus, offering memorandum, or no statements or public filings.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Make sure any investment professional you use is licensed or registered – Check Investor.gov</a:t>
            </a:r>
            <a:r>
              <a:rPr lang="en-US" baseline="0" dirty="0"/>
              <a:t>.</a:t>
            </a:r>
            <a:endParaRPr lang="en-US" baseline="0" dirty="0"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3541" eaLnBrk="0" hangingPunct="0">
              <a:defRPr sz="2000">
                <a:solidFill>
                  <a:schemeClr val="folHlink"/>
                </a:solidFill>
                <a:latin typeface="Calibri" pitchFamily="34" charset="0"/>
                <a:ea typeface="MS PGothic" pitchFamily="34" charset="-128"/>
              </a:defRPr>
            </a:lvl1pPr>
            <a:lvl2pPr marL="742937" indent="-285745" defTabSz="463541" eaLnBrk="0" hangingPunct="0">
              <a:defRPr sz="2000">
                <a:solidFill>
                  <a:schemeClr val="folHlink"/>
                </a:solidFill>
                <a:latin typeface="Calibri" pitchFamily="34" charset="0"/>
                <a:ea typeface="MS PGothic" pitchFamily="34" charset="-128"/>
              </a:defRPr>
            </a:lvl2pPr>
            <a:lvl3pPr marL="1142979" indent="-228596" defTabSz="463541" eaLnBrk="0" hangingPunct="0">
              <a:defRPr sz="2000">
                <a:solidFill>
                  <a:schemeClr val="folHlink"/>
                </a:solidFill>
                <a:latin typeface="Calibri" pitchFamily="34" charset="0"/>
                <a:ea typeface="MS PGothic" pitchFamily="34" charset="-128"/>
              </a:defRPr>
            </a:lvl3pPr>
            <a:lvl4pPr marL="1600171" indent="-228596" defTabSz="463541" eaLnBrk="0" hangingPunct="0">
              <a:defRPr sz="2000">
                <a:solidFill>
                  <a:schemeClr val="folHlink"/>
                </a:solidFill>
                <a:latin typeface="Calibri" pitchFamily="34" charset="0"/>
                <a:ea typeface="MS PGothic" pitchFamily="34" charset="-128"/>
              </a:defRPr>
            </a:lvl4pPr>
            <a:lvl5pPr marL="2057362" indent="-228596" defTabSz="463541" eaLnBrk="0" hangingPunct="0">
              <a:defRPr sz="2000">
                <a:solidFill>
                  <a:schemeClr val="folHlink"/>
                </a:solidFill>
                <a:latin typeface="Calibri" pitchFamily="34" charset="0"/>
                <a:ea typeface="MS PGothic" pitchFamily="34" charset="-128"/>
              </a:defRPr>
            </a:lvl5pPr>
            <a:lvl6pPr marL="2514554" indent="-228596" algn="ctr" defTabSz="463541"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6pPr>
            <a:lvl7pPr marL="2971745" indent="-228596" algn="ctr" defTabSz="463541"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7pPr>
            <a:lvl8pPr marL="3428937" indent="-228596" algn="ctr" defTabSz="463541"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8pPr>
            <a:lvl9pPr marL="3886128" indent="-228596" algn="ctr" defTabSz="463541" eaLnBrk="0" fontAlgn="base" hangingPunct="0">
              <a:spcBef>
                <a:spcPct val="20000"/>
              </a:spcBef>
              <a:spcAft>
                <a:spcPct val="0"/>
              </a:spcAft>
              <a:buFont typeface="Arial" charset="0"/>
              <a:defRPr sz="2000">
                <a:solidFill>
                  <a:schemeClr val="folHlink"/>
                </a:solidFill>
                <a:latin typeface="Calibri" pitchFamily="34" charset="0"/>
                <a:ea typeface="MS PGothic" pitchFamily="34" charset="-128"/>
              </a:defRPr>
            </a:lvl9pPr>
          </a:lstStyle>
          <a:p>
            <a:pPr eaLnBrk="1" hangingPunct="1"/>
            <a:fld id="{336302E8-01E3-4CEB-B32D-AB51337E3309}" type="slidenum">
              <a:rPr lang="en-US" altLang="en-US" sz="1200">
                <a:solidFill>
                  <a:prstClr val="black"/>
                </a:solidFill>
              </a:rPr>
              <a:pPr eaLnBrk="1" hangingPunct="1"/>
              <a:t>46</a:t>
            </a:fld>
            <a:endParaRPr lang="en-US" altLang="en-US" sz="1200" dirty="0">
              <a:solidFill>
                <a:prstClr val="black"/>
              </a:solidFill>
            </a:endParaRPr>
          </a:p>
        </p:txBody>
      </p:sp>
    </p:spTree>
    <p:extLst>
      <p:ext uri="{BB962C8B-B14F-4D97-AF65-F5344CB8AC3E}">
        <p14:creationId xmlns:p14="http://schemas.microsoft.com/office/powerpoint/2010/main" val="4285088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red flag of fraud</a:t>
            </a:r>
            <a:r>
              <a:rPr lang="en-US" baseline="0" dirty="0" smtClean="0"/>
              <a:t> is an unsolicited offer to invest that can come out of the blue. </a:t>
            </a:r>
            <a:r>
              <a:rPr lang="en-US" dirty="0" smtClean="0"/>
              <a:t>Consider why a stranger would need to pitch</a:t>
            </a:r>
            <a:r>
              <a:rPr lang="en-US" baseline="0" dirty="0" smtClean="0"/>
              <a:t> the investment to you if it’s really such a good investment, and think about what that stranger’s motives might really be. </a:t>
            </a:r>
            <a:r>
              <a:rPr lang="en-US" dirty="0" smtClean="0"/>
              <a:t>You should tread carefully when you didn’t seek out the investment or the salesperson. Do your homework if you’re tempted by the offer, or better yet, walk away.</a:t>
            </a:r>
            <a:r>
              <a:rPr lang="en-US" baseline="0" dirty="0" smtClean="0"/>
              <a:t> The best scenario is when you do your own research and choose where to invest.</a:t>
            </a:r>
          </a:p>
          <a:p>
            <a:endParaRPr lang="en-US" baseline="0" dirty="0" smtClean="0"/>
          </a:p>
          <a:p>
            <a:r>
              <a:rPr lang="en-US" dirty="0" smtClean="0"/>
              <a:t>Here are a fe</a:t>
            </a:r>
            <a:r>
              <a:rPr lang="en-US" baseline="0" dirty="0" smtClean="0"/>
              <a:t>w other things to remember so you don’t get scammed: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Never pay for investments with credit cards, gift cards, or wire</a:t>
            </a:r>
            <a:r>
              <a:rPr lang="en-US" dirty="0" smtClean="0"/>
              <a:t> transfers.</a:t>
            </a:r>
            <a:endParaRPr lang="en-US" baseline="0" dirty="0" smtClean="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Don’t ever pay a fee in order to claim a “winning” or other proceeds. That’s not how legitimate lotteries or investment opportunities work.</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If someone claims to be from the government, and you did not initiate the contact, call the agency and find out if they work there.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Be cautious when asked to share personal information, such as passwords, credit card numbers and account numbers.</a:t>
            </a:r>
          </a:p>
          <a:p>
            <a:endParaRPr lang="en-US" dirty="0" smtClean="0"/>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47</a:t>
            </a:fld>
            <a:endParaRPr lang="en-US" altLang="en-US"/>
          </a:p>
        </p:txBody>
      </p:sp>
    </p:spTree>
    <p:extLst>
      <p:ext uri="{BB962C8B-B14F-4D97-AF65-F5344CB8AC3E}">
        <p14:creationId xmlns:p14="http://schemas.microsoft.com/office/powerpoint/2010/main" val="16963876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step to protecting your hard-earned money from investment scams is making sure you’re dealing with a licensed/registered investment professional.</a:t>
            </a:r>
          </a:p>
          <a:p>
            <a:endParaRPr lang="en-US" baseline="0" dirty="0" smtClean="0"/>
          </a:p>
          <a:p>
            <a:r>
              <a:rPr lang="en-US" dirty="0" smtClean="0"/>
              <a:t>Before you use an investment professional—including</a:t>
            </a:r>
            <a:r>
              <a:rPr lang="en-US" baseline="0" dirty="0" smtClean="0"/>
              <a:t> anyone selling you an investment—</a:t>
            </a:r>
            <a:r>
              <a:rPr lang="en-US" dirty="0" smtClean="0"/>
              <a:t>make sure you check them out on Investor.gov. </a:t>
            </a:r>
          </a:p>
          <a:p>
            <a:endParaRPr lang="en-US" dirty="0" smtClean="0"/>
          </a:p>
          <a:p>
            <a:r>
              <a:rPr lang="en-US" dirty="0" smtClean="0"/>
              <a:t>Typing their name </a:t>
            </a:r>
            <a:r>
              <a:rPr lang="en-US" baseline="0" dirty="0" smtClean="0"/>
              <a:t>into the “Check Out Your Investment Professional” box on our website will show you whether they are licensed and registered. You can also see their employment history, including which firms they have worked for and how many years of experience they have, </a:t>
            </a:r>
            <a:r>
              <a:rPr lang="en-US" sz="1200" kern="1200" dirty="0" smtClean="0">
                <a:effectLst/>
                <a:latin typeface="+mn-lt"/>
                <a:ea typeface="+mn-ea"/>
                <a:cs typeface="+mn-cs"/>
              </a:rPr>
              <a:t>and if they seem to be jumping from firm to firm, which can also be a red flag. You’ll also be able to see important disclosures.</a:t>
            </a:r>
            <a:r>
              <a:rPr lang="en-US" sz="1200" kern="1200" baseline="0" dirty="0" smtClean="0">
                <a:effectLst/>
                <a:latin typeface="+mn-lt"/>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effectLst/>
                <a:latin typeface="+mn-lt"/>
                <a:ea typeface="+mn-ea"/>
                <a:cs typeface="+mn-cs"/>
              </a:rPr>
              <a:t>Let’s </a:t>
            </a:r>
            <a:r>
              <a:rPr lang="en-US" sz="1200" kern="1200" baseline="0" dirty="0" smtClean="0">
                <a:effectLst/>
              </a:rPr>
              <a:t>learn more about what to check for and what the disclosures include.</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48</a:t>
            </a:fld>
            <a:endParaRPr lang="en-US" dirty="0"/>
          </a:p>
        </p:txBody>
      </p:sp>
    </p:spTree>
    <p:extLst>
      <p:ext uri="{BB962C8B-B14F-4D97-AF65-F5344CB8AC3E}">
        <p14:creationId xmlns:p14="http://schemas.microsoft.com/office/powerpoint/2010/main" val="3673740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illustration of what we would see when we click</a:t>
            </a:r>
            <a:r>
              <a:rPr lang="en-US" baseline="0" dirty="0" smtClean="0"/>
              <a:t> “Get the Full Report.” In this example, we see multiple disclosures. </a:t>
            </a:r>
            <a:r>
              <a:rPr lang="en-US" dirty="0" smtClean="0"/>
              <a:t>Disclosure events</a:t>
            </a:r>
            <a:r>
              <a:rPr lang="en-US" baseline="0" dirty="0" smtClean="0"/>
              <a:t> include certain criminal charges and convictions; formal investigations and disciplinary actions initiated by regulators; customer disputes and arbitrations; and financial disclosures, such as bankruptcies. We would also be able to see their registration history, which is a history of which firms they have worked for, including how long they worked for each firm.</a:t>
            </a: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49</a:t>
            </a:fld>
            <a:endParaRPr lang="en-US" altLang="en-US"/>
          </a:p>
        </p:txBody>
      </p:sp>
    </p:spTree>
    <p:extLst>
      <p:ext uri="{BB962C8B-B14F-4D97-AF65-F5344CB8AC3E}">
        <p14:creationId xmlns:p14="http://schemas.microsoft.com/office/powerpoint/2010/main" val="124356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doing your due diligence on the investment professional, you can also research the particular investment you are considering.</a:t>
            </a:r>
          </a:p>
          <a:p>
            <a:r>
              <a:rPr lang="en-US"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We have a tool called EDGAR that allows you to research publicly-traded companies, mutual funds and variable annuities. EDGAR is SEC’s the online database of corporate filings. If</a:t>
            </a:r>
            <a:r>
              <a:rPr lang="en-US" baseline="0" dirty="0" smtClean="0"/>
              <a:t> the company you’re looking up is not on EDGAR, you may need to do more research because it may not be registered with the SEC. </a:t>
            </a:r>
            <a:r>
              <a:rPr lang="en-US" dirty="0" smtClean="0"/>
              <a:t>This</a:t>
            </a:r>
            <a:r>
              <a:rPr lang="en-US" baseline="0" dirty="0" smtClean="0"/>
              <a:t> doesn’t mean that the investment is a scam, but it’s good to keep in mind that a </a:t>
            </a:r>
            <a:r>
              <a:rPr lang="en-US" dirty="0" smtClean="0"/>
              <a:t>lot of scams involve </a:t>
            </a:r>
            <a:r>
              <a:rPr lang="en-US" u="none" dirty="0" smtClean="0"/>
              <a:t>un</a:t>
            </a:r>
            <a:r>
              <a:rPr lang="en-US" dirty="0" smtClean="0"/>
              <a:t>registered companies – the ones you won’t find on EDGAR. </a:t>
            </a:r>
          </a:p>
          <a:p>
            <a:endParaRPr lang="en-US" dirty="0" smtClean="0"/>
          </a:p>
          <a:p>
            <a:r>
              <a:rPr lang="en-US" dirty="0" smtClean="0"/>
              <a:t>You can learn important information from</a:t>
            </a:r>
            <a:r>
              <a:rPr lang="en-US" baseline="0" dirty="0" smtClean="0"/>
              <a:t> the filings that these companies are required to make to the SEC, such as:</a:t>
            </a:r>
          </a:p>
          <a:p>
            <a:pPr marL="342900" marR="0" lvl="0" indent="-342900">
              <a:lnSpc>
                <a:spcPct val="115000"/>
              </a:lnSpc>
              <a:spcBef>
                <a:spcPts val="0"/>
              </a:spcBef>
              <a:spcAft>
                <a:spcPts val="0"/>
              </a:spcAft>
              <a:buFont typeface="Arial"/>
              <a:buChar char="*"/>
            </a:pPr>
            <a:r>
              <a:rPr lang="en-US" sz="1200" kern="1200" dirty="0" smtClean="0">
                <a:effectLst/>
                <a:latin typeface="+mn-lt"/>
                <a:ea typeface="Calibri"/>
                <a:cs typeface="Calibri"/>
              </a:rPr>
              <a:t>the company’s registration statement, </a:t>
            </a:r>
            <a:endParaRPr lang="en-US" sz="1100" dirty="0" smtClean="0">
              <a:effectLst/>
              <a:latin typeface="+mn-lt"/>
              <a:ea typeface="Calibri"/>
              <a:cs typeface="Times New Roman"/>
            </a:endParaRPr>
          </a:p>
          <a:p>
            <a:pPr marL="342900" marR="0" lvl="0" indent="-342900">
              <a:lnSpc>
                <a:spcPct val="115000"/>
              </a:lnSpc>
              <a:spcBef>
                <a:spcPts val="0"/>
              </a:spcBef>
              <a:spcAft>
                <a:spcPts val="0"/>
              </a:spcAft>
              <a:buFont typeface="Arial"/>
              <a:buChar char="*"/>
            </a:pPr>
            <a:r>
              <a:rPr lang="en-US" sz="1200" kern="1200" dirty="0" smtClean="0">
                <a:effectLst/>
                <a:latin typeface="+mn-lt"/>
                <a:ea typeface="Calibri"/>
                <a:cs typeface="Calibri"/>
              </a:rPr>
              <a:t>its periodic disclosures with the SEC, </a:t>
            </a:r>
            <a:endParaRPr lang="en-US" sz="1100" dirty="0" smtClean="0">
              <a:effectLst/>
              <a:latin typeface="+mn-lt"/>
              <a:ea typeface="Calibri"/>
              <a:cs typeface="Times New Roman"/>
            </a:endParaRPr>
          </a:p>
          <a:p>
            <a:pPr marL="342900" marR="0" lvl="0" indent="-342900">
              <a:lnSpc>
                <a:spcPct val="115000"/>
              </a:lnSpc>
              <a:spcBef>
                <a:spcPts val="0"/>
              </a:spcBef>
              <a:spcAft>
                <a:spcPts val="0"/>
              </a:spcAft>
              <a:buFont typeface="Arial"/>
              <a:buChar char="*"/>
            </a:pPr>
            <a:r>
              <a:rPr lang="en-US" sz="1200" kern="1200" dirty="0" smtClean="0">
                <a:effectLst/>
                <a:latin typeface="+mn-lt"/>
                <a:ea typeface="Calibri"/>
                <a:cs typeface="Calibri"/>
              </a:rPr>
              <a:t>stock holdings of officers and directors, </a:t>
            </a:r>
            <a:endParaRPr lang="en-US" sz="1100" dirty="0" smtClean="0">
              <a:effectLst/>
              <a:latin typeface="+mn-lt"/>
              <a:ea typeface="Calibri"/>
              <a:cs typeface="Times New Roman"/>
            </a:endParaRPr>
          </a:p>
          <a:p>
            <a:pPr marL="342900" marR="0" lvl="0" indent="-342900">
              <a:lnSpc>
                <a:spcPct val="115000"/>
              </a:lnSpc>
              <a:spcBef>
                <a:spcPts val="0"/>
              </a:spcBef>
              <a:spcAft>
                <a:spcPts val="0"/>
              </a:spcAft>
              <a:buFont typeface="Arial"/>
              <a:buChar char="*"/>
            </a:pPr>
            <a:r>
              <a:rPr lang="en-US" sz="1200" kern="1200" dirty="0" smtClean="0">
                <a:effectLst/>
                <a:latin typeface="+mn-lt"/>
                <a:ea typeface="Calibri"/>
                <a:cs typeface="Calibri"/>
              </a:rPr>
              <a:t>and the company’s audited financials.</a:t>
            </a:r>
          </a:p>
          <a:p>
            <a:endParaRPr lang="en-US" dirty="0" smtClean="0"/>
          </a:p>
          <a:p>
            <a:pPr marL="0" marR="0" lvl="0" indent="0">
              <a:lnSpc>
                <a:spcPct val="115000"/>
              </a:lnSpc>
              <a:spcBef>
                <a:spcPts val="0"/>
              </a:spcBef>
              <a:spcAft>
                <a:spcPts val="0"/>
              </a:spcAft>
              <a:buFont typeface="Arial"/>
              <a:buNone/>
            </a:pPr>
            <a:r>
              <a:rPr lang="en-US" sz="1200" kern="1200" dirty="0" smtClean="0">
                <a:effectLst/>
                <a:latin typeface="+mn-lt"/>
                <a:ea typeface="Calibri"/>
                <a:cs typeface="Calibri"/>
              </a:rPr>
              <a:t>The</a:t>
            </a:r>
            <a:r>
              <a:rPr lang="en-US" sz="1200" kern="1200" baseline="0" dirty="0" smtClean="0">
                <a:effectLst/>
                <a:latin typeface="+mn-lt"/>
                <a:ea typeface="Calibri"/>
                <a:cs typeface="Calibri"/>
              </a:rPr>
              <a:t> main EDGAR page includes</a:t>
            </a:r>
            <a:r>
              <a:rPr lang="en-US" sz="1200" kern="1200" dirty="0" smtClean="0">
                <a:effectLst/>
                <a:latin typeface="+mn-lt"/>
                <a:ea typeface="Calibri"/>
                <a:cs typeface="Calibri"/>
              </a:rPr>
              <a:t> a tutorial on how to quickly research a company’s operations and financial</a:t>
            </a:r>
            <a:r>
              <a:rPr lang="en-US" sz="1200" kern="1200" baseline="0" dirty="0" smtClean="0">
                <a:effectLst/>
                <a:latin typeface="+mn-lt"/>
                <a:ea typeface="Calibri"/>
                <a:cs typeface="Calibri"/>
              </a:rPr>
              <a:t> information. </a:t>
            </a:r>
            <a:endParaRPr lang="en-US" dirty="0" smtClean="0"/>
          </a:p>
        </p:txBody>
      </p:sp>
      <p:sp>
        <p:nvSpPr>
          <p:cNvPr id="4" name="Slide Number Placeholder 3"/>
          <p:cNvSpPr>
            <a:spLocks noGrp="1"/>
          </p:cNvSpPr>
          <p:nvPr>
            <p:ph type="sldNum" sz="quarter" idx="10"/>
          </p:nvPr>
        </p:nvSpPr>
        <p:spPr/>
        <p:txBody>
          <a:bodyPr/>
          <a:lstStyle/>
          <a:p>
            <a:fld id="{87E74396-3DDF-4C09-A041-A6C4CBED358D}" type="slidenum">
              <a:rPr lang="en-US" smtClean="0"/>
              <a:t>50</a:t>
            </a:fld>
            <a:endParaRPr lang="en-US" dirty="0"/>
          </a:p>
        </p:txBody>
      </p:sp>
    </p:spTree>
    <p:extLst>
      <p:ext uri="{BB962C8B-B14F-4D97-AF65-F5344CB8AC3E}">
        <p14:creationId xmlns:p14="http://schemas.microsoft.com/office/powerpoint/2010/main" val="37625842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74396-3DDF-4C09-A041-A6C4CBED358D}" type="slidenum">
              <a:rPr lang="en-US" smtClean="0"/>
              <a:t>51</a:t>
            </a:fld>
            <a:endParaRPr lang="en-US" dirty="0"/>
          </a:p>
        </p:txBody>
      </p:sp>
    </p:spTree>
    <p:extLst>
      <p:ext uri="{BB962C8B-B14F-4D97-AF65-F5344CB8AC3E}">
        <p14:creationId xmlns:p14="http://schemas.microsoft.com/office/powerpoint/2010/main" val="62754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at the beginning: Before we can invest, we have to get debt and spending under control.  </a:t>
            </a:r>
          </a:p>
          <a:p>
            <a:r>
              <a:rPr lang="en-US" dirty="0"/>
              <a:t> </a:t>
            </a:r>
          </a:p>
          <a:p>
            <a:r>
              <a:rPr lang="en-US" dirty="0" smtClean="0"/>
              <a:t>One of life’s truisms is that debt is easy and fun to rack up, but not so fun to pay off. The best advice is to always be careful and wise about the use of credit. </a:t>
            </a:r>
          </a:p>
          <a:p>
            <a:endParaRPr lang="en-US" dirty="0" smtClean="0"/>
          </a:p>
          <a:p>
            <a:r>
              <a:rPr lang="en-US" dirty="0" smtClean="0"/>
              <a:t>However, if your debt is a burden, you need a plan. And that plan is simple to say, but tough to do: Stop spending too much and start paying down that debt as aggressively as you can afford.  </a:t>
            </a:r>
          </a:p>
          <a:p>
            <a:r>
              <a:rPr lang="en-US" dirty="0" smtClean="0"/>
              <a:t> </a:t>
            </a:r>
          </a:p>
          <a:p>
            <a:r>
              <a:rPr lang="en-US" dirty="0" smtClean="0"/>
              <a:t>That likely means you have to pay more than the minimum payment every month. </a:t>
            </a:r>
          </a:p>
          <a:p>
            <a:endParaRPr lang="en-US" dirty="0" smtClean="0"/>
          </a:p>
          <a:p>
            <a:r>
              <a:rPr lang="en-US" dirty="0" smtClean="0"/>
              <a:t>It doesn’t make sense to invest in a mutual fund that may return 8% if you are paying monthly interest of 18% or more to a credit card company for a revolving balance.  </a:t>
            </a:r>
          </a:p>
          <a:p>
            <a:r>
              <a:rPr lang="en-US" dirty="0" smtClean="0"/>
              <a:t> </a:t>
            </a:r>
          </a:p>
          <a:p>
            <a:r>
              <a:rPr lang="en-US" dirty="0" smtClean="0"/>
              <a:t>That’s why we should pay down high interest debt first before we can clear the decks for investing.</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7E74396-3DDF-4C09-A041-A6C4CBED358D}" type="slidenum">
              <a:rPr lang="en-US" smtClean="0"/>
              <a:t>5</a:t>
            </a:fld>
            <a:endParaRPr lang="en-US" dirty="0"/>
          </a:p>
        </p:txBody>
      </p:sp>
    </p:spTree>
    <p:extLst>
      <p:ext uri="{BB962C8B-B14F-4D97-AF65-F5344CB8AC3E}">
        <p14:creationId xmlns:p14="http://schemas.microsoft.com/office/powerpoint/2010/main" val="2265943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Just about everything we covered today in</a:t>
            </a:r>
            <a:r>
              <a:rPr lang="en-US" sz="1200" baseline="0" dirty="0" smtClean="0"/>
              <a:t> this presentation is derived from resources on Investor.gov.  </a:t>
            </a:r>
            <a:endParaRPr lang="en-US" dirty="0" smtClean="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8953541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when you want to figure out how compound interest will work for you, this is one of the most popular tools on our website -- our Compound Interest Calculator -- which </a:t>
            </a:r>
            <a:r>
              <a:rPr lang="en-US" dirty="0" smtClean="0"/>
              <a:t>allows investors to see how their money can </a:t>
            </a:r>
            <a:r>
              <a:rPr lang="en-US" dirty="0"/>
              <a:t>grow over time.</a:t>
            </a:r>
            <a:endParaRPr lang="en-US" baseline="0" dirty="0" smtClean="0"/>
          </a:p>
          <a:p>
            <a:endParaRPr lang="en-US" dirty="0"/>
          </a:p>
          <a:p>
            <a:r>
              <a:rPr lang="en-US" baseline="0" dirty="0" smtClean="0"/>
              <a:t>It lets you plug in an “initial investment” amount, plus the amount you plan to contribute periodically. </a:t>
            </a:r>
            <a:r>
              <a:rPr lang="en-US" dirty="0" smtClean="0"/>
              <a:t> </a:t>
            </a:r>
            <a:r>
              <a:rPr lang="en-US" baseline="0" dirty="0" smtClean="0"/>
              <a:t>Then you can plug in the interest rate you expect to earn.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4376944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62458" rtl="0" eaLnBrk="1" fontAlgn="base" latinLnBrk="0" hangingPunct="1">
              <a:lnSpc>
                <a:spcPct val="100000"/>
              </a:lnSpc>
              <a:spcBef>
                <a:spcPct val="0"/>
              </a:spcBef>
              <a:spcAft>
                <a:spcPct val="0"/>
              </a:spcAft>
              <a:buClrTx/>
              <a:buSzTx/>
              <a:buFontTx/>
              <a:buNone/>
              <a:tabLst/>
              <a:defRPr/>
            </a:pPr>
            <a:r>
              <a:rPr lang="en-US" altLang="en-US" sz="1400" dirty="0" smtClean="0">
                <a:solidFill>
                  <a:srgbClr val="000000"/>
                </a:solidFill>
                <a:latin typeface="Calibri" pitchFamily="34" charset="0"/>
                <a:ea typeface="MS PGothic" pitchFamily="34" charset="-128"/>
              </a:rPr>
              <a:t>Investor.gov</a:t>
            </a:r>
            <a:r>
              <a:rPr lang="en-US" altLang="en-US" sz="1400" baseline="0" dirty="0" smtClean="0">
                <a:solidFill>
                  <a:srgbClr val="000000"/>
                </a:solidFill>
                <a:latin typeface="Calibri" pitchFamily="34" charset="0"/>
                <a:ea typeface="MS PGothic" pitchFamily="34" charset="-128"/>
              </a:rPr>
              <a:t> has hundreds of </a:t>
            </a:r>
            <a:r>
              <a:rPr lang="en-US" sz="1400" dirty="0" smtClean="0"/>
              <a:t>timely investor alerts and bulletins on emerging risks to investors, fraudulent tactics, and investment topics.</a:t>
            </a:r>
          </a:p>
          <a:p>
            <a:pPr defTabSz="462458" fontAlgn="base">
              <a:spcBef>
                <a:spcPct val="0"/>
              </a:spcBef>
              <a:spcAft>
                <a:spcPct val="0"/>
              </a:spcAft>
              <a:defRPr/>
            </a:pPr>
            <a:endParaRPr lang="en-US" altLang="en-US" sz="1400" baseline="0" dirty="0" smtClean="0">
              <a:solidFill>
                <a:srgbClr val="000000"/>
              </a:solidFill>
              <a:latin typeface="Calibri" pitchFamily="34" charset="0"/>
              <a:ea typeface="MS PGothic" pitchFamily="34" charset="-128"/>
            </a:endParaRPr>
          </a:p>
          <a:p>
            <a:pPr defTabSz="462458" fontAlgn="base">
              <a:spcBef>
                <a:spcPct val="0"/>
              </a:spcBef>
              <a:spcAft>
                <a:spcPct val="0"/>
              </a:spcAft>
              <a:defRPr/>
            </a:pPr>
            <a:r>
              <a:rPr lang="en-US" altLang="en-US" sz="1400" dirty="0" smtClean="0">
                <a:solidFill>
                  <a:srgbClr val="000000"/>
                </a:solidFill>
                <a:latin typeface="Calibri" pitchFamily="34" charset="0"/>
                <a:ea typeface="MS PGothic" pitchFamily="34" charset="-128"/>
              </a:rPr>
              <a:t>Here </a:t>
            </a:r>
            <a:r>
              <a:rPr lang="en-US" altLang="en-US" sz="1400" dirty="0">
                <a:solidFill>
                  <a:srgbClr val="000000"/>
                </a:solidFill>
                <a:latin typeface="Calibri" pitchFamily="34" charset="0"/>
                <a:ea typeface="MS PGothic" pitchFamily="34" charset="-128"/>
              </a:rPr>
              <a:t>are just a few </a:t>
            </a:r>
            <a:r>
              <a:rPr lang="en-US" altLang="en-US" sz="1400" dirty="0" smtClean="0">
                <a:solidFill>
                  <a:srgbClr val="000000"/>
                </a:solidFill>
                <a:latin typeface="Calibri" pitchFamily="34" charset="0"/>
                <a:ea typeface="MS PGothic" pitchFamily="34" charset="-128"/>
              </a:rPr>
              <a:t>examples.  You</a:t>
            </a:r>
            <a:r>
              <a:rPr lang="en-US" altLang="en-US" sz="1400" baseline="0" dirty="0" smtClean="0">
                <a:solidFill>
                  <a:srgbClr val="000000"/>
                </a:solidFill>
                <a:latin typeface="Calibri" pitchFamily="34" charset="0"/>
                <a:ea typeface="MS PGothic" pitchFamily="34" charset="-128"/>
              </a:rPr>
              <a:t> can search by keyword.</a:t>
            </a:r>
            <a:endParaRPr lang="en-US" altLang="en-US" sz="1400" dirty="0">
              <a:solidFill>
                <a:srgbClr val="000000"/>
              </a:solidFill>
              <a:latin typeface="Calibri" pitchFamily="34" charset="0"/>
              <a:ea typeface="MS PGothic" pitchFamily="34" charset="-128"/>
            </a:endParaRPr>
          </a:p>
          <a:p>
            <a:pPr defTabSz="462458" fontAlgn="base">
              <a:spcBef>
                <a:spcPct val="0"/>
              </a:spcBef>
              <a:spcAft>
                <a:spcPct val="0"/>
              </a:spcAft>
              <a:defRPr/>
            </a:pPr>
            <a:endParaRPr lang="en-US" dirty="0">
              <a:solidFill>
                <a:srgbClr val="000000"/>
              </a:solidFill>
              <a:latin typeface="Calibri" pitchFamily="34" charset="0"/>
              <a:ea typeface="MS PGothic" pitchFamily="34" charset="-128"/>
            </a:endParaRP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310765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335434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Paying off debt over a long period of time costs you money. </a:t>
            </a:r>
          </a:p>
          <a:p>
            <a:r>
              <a:rPr lang="en-US" dirty="0" smtClean="0"/>
              <a:t> </a:t>
            </a:r>
          </a:p>
          <a:p>
            <a:r>
              <a:rPr lang="en-US" dirty="0" smtClean="0"/>
              <a:t>Take the example of this high-end laptop. If you only pay $50 each month, the laptop will end up costing nearly 50% more and it will take you almost 5 years to pay off, by which time it will probably be obsolete.</a:t>
            </a:r>
          </a:p>
          <a:p>
            <a:endParaRPr lang="en-US" dirty="0" smtClean="0"/>
          </a:p>
          <a:p>
            <a:r>
              <a:rPr lang="en-US" sz="1200" b="1" i="1" kern="1200" dirty="0" smtClean="0">
                <a:solidFill>
                  <a:schemeClr val="tx1"/>
                </a:solidFill>
                <a:effectLst/>
                <a:latin typeface="+mn-lt"/>
                <a:ea typeface="+mn-ea"/>
                <a:cs typeface="+mn-cs"/>
              </a:rPr>
              <a:t>No investment strategy pays off as well as, or with less risk than, eliminating high interest debt. Most credit cards charge high interest rates -- as much as 18% or more - if you don’t pay off your balance in full each month. </a:t>
            </a:r>
            <a:endParaRPr lang="en-US" b="1" i="1" dirty="0" smtClean="0"/>
          </a:p>
          <a:p>
            <a:r>
              <a:rPr lang="en-US" dirty="0" smtClean="0"/>
              <a:t> </a:t>
            </a:r>
          </a:p>
          <a:p>
            <a:r>
              <a:rPr lang="en-US" dirty="0" smtClean="0"/>
              <a:t>FOR REFERENCE:  This example assumes a 16% APR and a payment of $50 each month with no additional fees/charges incurred.</a:t>
            </a:r>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99178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you invest,</a:t>
            </a:r>
            <a:r>
              <a:rPr lang="en-US" baseline="0" dirty="0" smtClean="0"/>
              <a:t> make sure you aren’t saddled with high interest debt like credit cards.</a:t>
            </a:r>
          </a:p>
          <a:p>
            <a:endParaRPr lang="en-US" baseline="0" dirty="0" smtClean="0"/>
          </a:p>
          <a:p>
            <a:r>
              <a:rPr lang="en-US" baseline="0" dirty="0" smtClean="0"/>
              <a:t>If you carry a revolving balance – meaning you can’t afford to pay off your credit card bill at the end of the month – then you may be paying out interest to the bank that is significantly higher than the interest you could earn with an investment like the TSP.</a:t>
            </a:r>
          </a:p>
          <a:p>
            <a:endParaRPr lang="en-US" baseline="0" dirty="0" smtClean="0"/>
          </a:p>
          <a:p>
            <a:r>
              <a:rPr lang="en-US" baseline="0" dirty="0" smtClean="0"/>
              <a:t>Get your credit cards and high interest debt under control before so you can begin investing.</a:t>
            </a:r>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609673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15000"/>
              </a:lnSpc>
            </a:pPr>
            <a:r>
              <a:rPr lang="en-US" dirty="0">
                <a:ea typeface="Calibri"/>
                <a:cs typeface="Calibri"/>
              </a:rPr>
              <a:t>How many of you think credit cards are a good thing? Bad?  </a:t>
            </a:r>
            <a:endParaRPr lang="en-US" sz="1100" dirty="0">
              <a:ea typeface="Calibri"/>
              <a:cs typeface="Times New Roman"/>
            </a:endParaRPr>
          </a:p>
          <a:p>
            <a:pPr>
              <a:lnSpc>
                <a:spcPct val="115000"/>
              </a:lnSpc>
            </a:pPr>
            <a:r>
              <a:rPr lang="en-US" dirty="0">
                <a:ea typeface="Calibri"/>
                <a:cs typeface="Calibri"/>
              </a:rPr>
              <a:t> </a:t>
            </a:r>
            <a:endParaRPr lang="en-US" sz="1100" dirty="0">
              <a:ea typeface="Calibri"/>
              <a:cs typeface="Times New Roman"/>
            </a:endParaRPr>
          </a:p>
          <a:p>
            <a:pPr>
              <a:lnSpc>
                <a:spcPct val="115000"/>
              </a:lnSpc>
            </a:pPr>
            <a:r>
              <a:rPr lang="en-US" dirty="0">
                <a:ea typeface="Calibri"/>
                <a:cs typeface="Calibri"/>
              </a:rPr>
              <a:t>In fact, there are pros and cons to credit cards.  </a:t>
            </a:r>
            <a:endParaRPr lang="en-US" sz="1100" dirty="0">
              <a:ea typeface="Calibri"/>
              <a:cs typeface="Times New Roman"/>
            </a:endParaRPr>
          </a:p>
          <a:p>
            <a:pPr>
              <a:lnSpc>
                <a:spcPct val="115000"/>
              </a:lnSpc>
            </a:pPr>
            <a:r>
              <a:rPr lang="en-US" dirty="0">
                <a:ea typeface="Calibri"/>
                <a:cs typeface="Calibri"/>
              </a:rPr>
              <a:t> </a:t>
            </a:r>
            <a:endParaRPr lang="en-US" sz="1100" dirty="0">
              <a:ea typeface="Calibri"/>
              <a:cs typeface="Times New Roman"/>
            </a:endParaRPr>
          </a:p>
          <a:p>
            <a:pPr>
              <a:lnSpc>
                <a:spcPct val="115000"/>
              </a:lnSpc>
            </a:pPr>
            <a:r>
              <a:rPr lang="en-US" dirty="0">
                <a:ea typeface="Calibri"/>
                <a:cs typeface="Calibri"/>
              </a:rPr>
              <a:t>Pros: </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Credit cards can come in handy in emergencies – you can incur the expense </a:t>
            </a:r>
            <a:r>
              <a:rPr lang="en-US" dirty="0" smtClean="0">
                <a:ea typeface="Calibri"/>
                <a:cs typeface="Calibri"/>
              </a:rPr>
              <a:t>now, </a:t>
            </a:r>
            <a:r>
              <a:rPr lang="en-US" dirty="0">
                <a:ea typeface="Calibri"/>
                <a:cs typeface="Calibri"/>
              </a:rPr>
              <a:t>but pay it off over time.</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Ironically, you have to incur some debt to establish a credit history.</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With an established credit history and higher credit score, you may ultimately be able to obtain loans at lower interest rates, which means lower cost. </a:t>
            </a:r>
            <a:endParaRPr lang="en-US" sz="1100" dirty="0">
              <a:ea typeface="Calibri"/>
              <a:cs typeface="Times New Roman"/>
            </a:endParaRPr>
          </a:p>
          <a:p>
            <a:pPr>
              <a:lnSpc>
                <a:spcPct val="115000"/>
              </a:lnSpc>
            </a:pPr>
            <a:r>
              <a:rPr lang="en-US" dirty="0">
                <a:ea typeface="Calibri"/>
                <a:cs typeface="Calibri"/>
              </a:rPr>
              <a:t> </a:t>
            </a:r>
            <a:endParaRPr lang="en-US" sz="1100" dirty="0">
              <a:ea typeface="Calibri"/>
              <a:cs typeface="Times New Roman"/>
            </a:endParaRPr>
          </a:p>
          <a:p>
            <a:pPr>
              <a:lnSpc>
                <a:spcPct val="115000"/>
              </a:lnSpc>
            </a:pPr>
            <a:r>
              <a:rPr lang="en-US" dirty="0">
                <a:ea typeface="Calibri"/>
                <a:cs typeface="Calibri"/>
              </a:rPr>
              <a:t>Cons:</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You may overspend with a credit </a:t>
            </a:r>
            <a:r>
              <a:rPr lang="en-US" dirty="0" smtClean="0">
                <a:ea typeface="Calibri"/>
                <a:cs typeface="Calibri"/>
              </a:rPr>
              <a:t>card, </a:t>
            </a:r>
            <a:r>
              <a:rPr lang="en-US" dirty="0">
                <a:ea typeface="Calibri"/>
                <a:cs typeface="Calibri"/>
              </a:rPr>
              <a:t>and debt allows you to live beyond your means artificially (and temporarily</a:t>
            </a:r>
            <a:r>
              <a:rPr lang="en-US" dirty="0" smtClean="0">
                <a:ea typeface="Calibri"/>
                <a:cs typeface="Calibri"/>
              </a:rPr>
              <a:t>).</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It gives you a false sense of </a:t>
            </a:r>
            <a:r>
              <a:rPr lang="en-US" dirty="0" smtClean="0">
                <a:ea typeface="Calibri"/>
                <a:cs typeface="Calibri"/>
              </a:rPr>
              <a:t>security.</a:t>
            </a:r>
            <a:endParaRPr lang="en-US" sz="1100" dirty="0">
              <a:ea typeface="Calibri"/>
              <a:cs typeface="Times New Roman"/>
            </a:endParaRPr>
          </a:p>
          <a:p>
            <a:pPr marL="342886" indent="-342886">
              <a:lnSpc>
                <a:spcPct val="115000"/>
              </a:lnSpc>
              <a:buFont typeface="Arial" panose="020B0604020202020204" pitchFamily="34" charset="0"/>
              <a:buChar char="•"/>
            </a:pPr>
            <a:r>
              <a:rPr lang="en-US" dirty="0">
                <a:ea typeface="Calibri"/>
                <a:cs typeface="Calibri"/>
              </a:rPr>
              <a:t>Carrying debt means that you </a:t>
            </a:r>
            <a:r>
              <a:rPr lang="en-US" dirty="0" smtClean="0">
                <a:ea typeface="Calibri"/>
                <a:cs typeface="Calibri"/>
              </a:rPr>
              <a:t>spend </a:t>
            </a:r>
            <a:r>
              <a:rPr lang="en-US" dirty="0">
                <a:ea typeface="Calibri"/>
                <a:cs typeface="Calibri"/>
              </a:rPr>
              <a:t>money on interest and fees.</a:t>
            </a: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63658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credit score—a number between 300 and 850—is the financial barometer that measures the creditworthiness and risk potential of an individual consumer. </a:t>
            </a:r>
          </a:p>
          <a:p>
            <a:r>
              <a:rPr lang="en-US" dirty="0"/>
              <a:t> </a:t>
            </a:r>
          </a:p>
          <a:p>
            <a:r>
              <a:rPr lang="en-US" dirty="0"/>
              <a:t>It’s one of the tools used by banks and lenders to determine the interest rate you’ll pay on a given loan. The higher your credit score, generally the lower the interest rate charged, and the lower your payments. A higher score also makes it easier to be approved for new lines of credit, such as a mortgage or car loan.</a:t>
            </a:r>
          </a:p>
          <a:p>
            <a:r>
              <a:rPr lang="en-US" dirty="0"/>
              <a:t> </a:t>
            </a:r>
          </a:p>
          <a:p>
            <a:r>
              <a:rPr lang="en-US" dirty="0"/>
              <a:t>Your credit score may also come into play in other situations, such as when applying for a new job or renting an apartment.</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734325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D09DEA-F40B-ED44-BEBB-FFA8BB2EF851}"/>
              </a:ext>
            </a:extLst>
          </p:cNvPr>
          <p:cNvPicPr>
            <a:picLocks noChangeAspect="1"/>
          </p:cNvPicPr>
          <p:nvPr userDrawn="1"/>
        </p:nvPicPr>
        <p:blipFill>
          <a:blip r:embed="rId2"/>
          <a:stretch>
            <a:fillRect/>
          </a:stretch>
        </p:blipFill>
        <p:spPr>
          <a:xfrm>
            <a:off x="-114300" y="0"/>
            <a:ext cx="12420600" cy="6858000"/>
          </a:xfrm>
          <a:prstGeom prst="rect">
            <a:avLst/>
          </a:prstGeom>
        </p:spPr>
      </p:pic>
      <p:sp>
        <p:nvSpPr>
          <p:cNvPr id="2" name="Title 1"/>
          <p:cNvSpPr>
            <a:spLocks noGrp="1"/>
          </p:cNvSpPr>
          <p:nvPr>
            <p:ph type="ctrTitle" hasCustomPrompt="1"/>
          </p:nvPr>
        </p:nvSpPr>
        <p:spPr>
          <a:xfrm>
            <a:off x="838200" y="2307855"/>
            <a:ext cx="10363200" cy="659749"/>
          </a:xfrm>
        </p:spPr>
        <p:txBody>
          <a:bodyPr anchor="b">
            <a:noAutofit/>
          </a:bodyPr>
          <a:lstStyle>
            <a:lvl1pPr algn="l">
              <a:defRPr sz="4000" b="1" i="0">
                <a:solidFill>
                  <a:schemeClr val="bg1"/>
                </a:solidFill>
                <a:latin typeface="Arial" panose="020B0604020202020204" pitchFamily="34" charset="0"/>
                <a:ea typeface="Open Sans" charset="0"/>
                <a:cs typeface="Arial" panose="020B0604020202020204" pitchFamily="34" charset="0"/>
              </a:defRPr>
            </a:lvl1pPr>
          </a:lstStyle>
          <a:p>
            <a:r>
              <a:rPr lang="en-US" dirty="0"/>
              <a:t>Click to edit title</a:t>
            </a:r>
          </a:p>
        </p:txBody>
      </p:sp>
      <p:sp>
        <p:nvSpPr>
          <p:cNvPr id="3" name="Subtitle 2"/>
          <p:cNvSpPr>
            <a:spLocks noGrp="1"/>
          </p:cNvSpPr>
          <p:nvPr>
            <p:ph type="subTitle" idx="1" hasCustomPrompt="1"/>
          </p:nvPr>
        </p:nvSpPr>
        <p:spPr>
          <a:xfrm>
            <a:off x="838200" y="3133100"/>
            <a:ext cx="10363200" cy="2627620"/>
          </a:xfrm>
        </p:spPr>
        <p:txBody>
          <a:bodyPr>
            <a:noAutofit/>
          </a:bodyPr>
          <a:lstStyle>
            <a:lvl1pPr marL="0" indent="0" algn="l">
              <a:buNone/>
              <a:defRPr sz="3500" baseline="0">
                <a:solidFill>
                  <a:schemeClr val="bg1"/>
                </a:solidFill>
                <a:latin typeface="Arial" panose="020B0604020202020204" pitchFamily="34" charset="0"/>
                <a:ea typeface="Open Sans"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Date Placeholder 3"/>
          <p:cNvSpPr>
            <a:spLocks noGrp="1"/>
          </p:cNvSpPr>
          <p:nvPr>
            <p:ph type="dt" sz="half" idx="10"/>
          </p:nvPr>
        </p:nvSpPr>
        <p:spPr>
          <a:xfrm>
            <a:off x="838201" y="6356351"/>
            <a:ext cx="4770967" cy="365125"/>
          </a:xfrm>
        </p:spPr>
        <p:txBody>
          <a:bodyPr rtlCol="0"/>
          <a:lstStyle>
            <a:lvl1pPr fontAlgn="auto">
              <a:spcBef>
                <a:spcPts val="0"/>
              </a:spcBef>
              <a:spcAft>
                <a:spcPts val="0"/>
              </a:spcAft>
              <a:defRPr sz="1800" dirty="0" smtClean="0">
                <a:solidFill>
                  <a:schemeClr val="bg1"/>
                </a:solidFill>
                <a:latin typeface="Arial" panose="020B0604020202020204" pitchFamily="34" charset="0"/>
                <a:ea typeface="Open Sans" charset="0"/>
                <a:cs typeface="Arial" panose="020B0604020202020204" pitchFamily="34" charset="0"/>
              </a:defRPr>
            </a:lvl1pPr>
          </a:lstStyle>
          <a:p>
            <a:pPr>
              <a:defRPr/>
            </a:pPr>
            <a:r>
              <a:rPr lang="en-US" dirty="0"/>
              <a:t>Presenter Name</a:t>
            </a:r>
          </a:p>
        </p:txBody>
      </p:sp>
      <p:sp>
        <p:nvSpPr>
          <p:cNvPr id="8" name="Slide Number Placeholder 5"/>
          <p:cNvSpPr>
            <a:spLocks noGrp="1"/>
          </p:cNvSpPr>
          <p:nvPr>
            <p:ph type="sldNum" sz="quarter" idx="11"/>
          </p:nvPr>
        </p:nvSpPr>
        <p:spPr>
          <a:xfrm>
            <a:off x="8174568" y="6356351"/>
            <a:ext cx="3179233" cy="365125"/>
          </a:xfrm>
        </p:spPr>
        <p:txBody>
          <a:bodyPr rtlCol="0"/>
          <a:lstStyle>
            <a:lvl1pPr fontAlgn="auto">
              <a:spcBef>
                <a:spcPts val="0"/>
              </a:spcBef>
              <a:spcAft>
                <a:spcPts val="0"/>
              </a:spcAft>
              <a:defRPr sz="1800" dirty="0" smtClean="0">
                <a:solidFill>
                  <a:schemeClr val="bg1"/>
                </a:solidFill>
                <a:latin typeface="Arial" panose="020B0604020202020204" pitchFamily="34" charset="0"/>
                <a:ea typeface="Open Sans" charset="0"/>
                <a:cs typeface="Arial" panose="020B0604020202020204" pitchFamily="34" charset="0"/>
              </a:defRPr>
            </a:lvl1pPr>
          </a:lstStyle>
          <a:p>
            <a:pPr>
              <a:defRPr/>
            </a:pPr>
            <a:r>
              <a:rPr lang="en-US" dirty="0"/>
              <a:t>Date</a:t>
            </a:r>
          </a:p>
        </p:txBody>
      </p:sp>
    </p:spTree>
    <p:extLst>
      <p:ext uri="{BB962C8B-B14F-4D97-AF65-F5344CB8AC3E}">
        <p14:creationId xmlns:p14="http://schemas.microsoft.com/office/powerpoint/2010/main" val="318731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DC9629-7856-5A44-BAD4-142A000F16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838200" y="3213788"/>
            <a:ext cx="10363200" cy="659749"/>
          </a:xfrm>
        </p:spPr>
        <p:txBody>
          <a:bodyPr anchor="b">
            <a:noAutofit/>
          </a:bodyPr>
          <a:lstStyle>
            <a:lvl1pPr algn="l">
              <a:defRPr sz="4000" b="1" i="0">
                <a:solidFill>
                  <a:schemeClr val="bg1"/>
                </a:solidFill>
                <a:latin typeface="Arial" panose="020B0604020202020204" pitchFamily="34" charset="0"/>
                <a:ea typeface="Open Sans" charset="0"/>
                <a:cs typeface="Arial" panose="020B0604020202020204" pitchFamily="34" charset="0"/>
              </a:defRPr>
            </a:lvl1pPr>
          </a:lstStyle>
          <a:p>
            <a:r>
              <a:rPr lang="en-US" dirty="0"/>
              <a:t>Click to </a:t>
            </a:r>
            <a:r>
              <a:rPr lang="en-US"/>
              <a:t>edit header</a:t>
            </a:r>
            <a:endParaRPr lang="en-US" dirty="0"/>
          </a:p>
        </p:txBody>
      </p:sp>
    </p:spTree>
    <p:extLst>
      <p:ext uri="{BB962C8B-B14F-4D97-AF65-F5344CB8AC3E}">
        <p14:creationId xmlns:p14="http://schemas.microsoft.com/office/powerpoint/2010/main" val="289268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13482F-63B6-804D-810E-1BEC34C6FE97}"/>
              </a:ext>
            </a:extLst>
          </p:cNvPr>
          <p:cNvPicPr>
            <a:picLocks noChangeAspect="1"/>
          </p:cNvPicPr>
          <p:nvPr userDrawn="1"/>
        </p:nvPicPr>
        <p:blipFill rotWithShape="1">
          <a:blip r:embed="rId2"/>
          <a:srcRect l="73750" b="89074"/>
          <a:stretch/>
        </p:blipFill>
        <p:spPr>
          <a:xfrm>
            <a:off x="9791700" y="0"/>
            <a:ext cx="2400300" cy="749300"/>
          </a:xfrm>
          <a:prstGeom prst="rect">
            <a:avLst/>
          </a:prstGeom>
        </p:spPr>
      </p:pic>
      <p:pic>
        <p:nvPicPr>
          <p:cNvPr id="9" name="Picture 8">
            <a:extLst>
              <a:ext uri="{FF2B5EF4-FFF2-40B4-BE49-F238E27FC236}">
                <a16:creationId xmlns:a16="http://schemas.microsoft.com/office/drawing/2014/main" id="{CC87B226-3F08-A74D-9963-0F66C1CAAD6A}"/>
              </a:ext>
            </a:extLst>
          </p:cNvPr>
          <p:cNvPicPr>
            <a:picLocks noChangeAspect="1"/>
          </p:cNvPicPr>
          <p:nvPr userDrawn="1"/>
        </p:nvPicPr>
        <p:blipFill rotWithShape="1">
          <a:blip r:embed="rId2"/>
          <a:srcRect r="92292"/>
          <a:stretch/>
        </p:blipFill>
        <p:spPr>
          <a:xfrm>
            <a:off x="0" y="0"/>
            <a:ext cx="939800" cy="6858000"/>
          </a:xfrm>
          <a:prstGeom prst="rect">
            <a:avLst/>
          </a:prstGeom>
        </p:spPr>
      </p:pic>
      <p:sp>
        <p:nvSpPr>
          <p:cNvPr id="7" name="Title 1">
            <a:extLst>
              <a:ext uri="{FF2B5EF4-FFF2-40B4-BE49-F238E27FC236}">
                <a16:creationId xmlns:a16="http://schemas.microsoft.com/office/drawing/2014/main" id="{B1375CDD-ABEC-E945-9894-C3322E98D815}"/>
              </a:ext>
            </a:extLst>
          </p:cNvPr>
          <p:cNvSpPr>
            <a:spLocks noGrp="1"/>
          </p:cNvSpPr>
          <p:nvPr>
            <p:ph type="title" hasCustomPrompt="1"/>
          </p:nvPr>
        </p:nvSpPr>
        <p:spPr>
          <a:xfrm>
            <a:off x="1370149" y="718721"/>
            <a:ext cx="9983652" cy="1325563"/>
          </a:xfrm>
        </p:spPr>
        <p:txBody>
          <a:bodyPr>
            <a:noAutofit/>
          </a:bodyPr>
          <a:lstStyle>
            <a:lvl1pPr>
              <a:defRPr sz="4000" b="1" i="0">
                <a:solidFill>
                  <a:srgbClr val="29497A"/>
                </a:solidFill>
                <a:latin typeface="Arial" panose="020B0604020202020204" pitchFamily="34" charset="0"/>
                <a:ea typeface="Arvo" charset="0"/>
                <a:cs typeface="Arial" panose="020B0604020202020204" pitchFamily="34" charset="0"/>
              </a:defRPr>
            </a:lvl1pPr>
          </a:lstStyle>
          <a:p>
            <a:r>
              <a:rPr lang="en-US" dirty="0"/>
              <a:t>Click to edit title</a:t>
            </a:r>
            <a:br>
              <a:rPr lang="en-US" dirty="0"/>
            </a:br>
            <a:endParaRPr lang="en-US" dirty="0"/>
          </a:p>
        </p:txBody>
      </p:sp>
      <p:sp>
        <p:nvSpPr>
          <p:cNvPr id="8" name="Content Placeholder 2">
            <a:extLst>
              <a:ext uri="{FF2B5EF4-FFF2-40B4-BE49-F238E27FC236}">
                <a16:creationId xmlns:a16="http://schemas.microsoft.com/office/drawing/2014/main" id="{1F0552A0-D710-294A-BC18-4F5107893B8B}"/>
              </a:ext>
            </a:extLst>
          </p:cNvPr>
          <p:cNvSpPr>
            <a:spLocks noGrp="1"/>
          </p:cNvSpPr>
          <p:nvPr>
            <p:ph idx="1" hasCustomPrompt="1"/>
          </p:nvPr>
        </p:nvSpPr>
        <p:spPr>
          <a:xfrm>
            <a:off x="1370149" y="2255824"/>
            <a:ext cx="9983652" cy="4362690"/>
          </a:xfrm>
        </p:spPr>
        <p:txBody>
          <a:bodyPr>
            <a:noAutofit/>
          </a:bodyPr>
          <a:lstStyle>
            <a:lvl1pPr marL="0" indent="0">
              <a:buFont typeface="Arial" panose="020B0604020202020204" pitchFamily="34" charset="0"/>
              <a:buNone/>
              <a:defRPr>
                <a:latin typeface="Arial" panose="020B0604020202020204" pitchFamily="34" charset="0"/>
                <a:ea typeface="Open Sans"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ea typeface="Open Sans" charset="0"/>
                <a:cs typeface="Arial" panose="020B0604020202020204" pitchFamily="34" charset="0"/>
              </a:defRPr>
            </a:lvl2pPr>
            <a:lvl3pPr>
              <a:defRPr>
                <a:latin typeface="Arial" panose="020B0604020202020204" pitchFamily="34" charset="0"/>
                <a:ea typeface="Open Sans" charset="0"/>
                <a:cs typeface="Arial" panose="020B0604020202020204" pitchFamily="34" charset="0"/>
              </a:defRPr>
            </a:lvl3pPr>
            <a:lvl4pPr marL="1600200" indent="-228600">
              <a:buClrTx/>
              <a:buFont typeface="Arial" panose="020B0604020202020204" pitchFamily="34" charset="0"/>
              <a:buChar char="-"/>
              <a:defRPr>
                <a:latin typeface="Arial" panose="020B0604020202020204" pitchFamily="34" charset="0"/>
                <a:ea typeface="Open Sans" charset="0"/>
                <a:cs typeface="Arial" panose="020B0604020202020204" pitchFamily="34" charset="0"/>
              </a:defRPr>
            </a:lvl4pPr>
            <a:lvl5pPr>
              <a:defRPr>
                <a:latin typeface="Arial" panose="020B0604020202020204" pitchFamily="34" charset="0"/>
                <a:ea typeface="Open Sans" charset="0"/>
                <a:cs typeface="Arial" panose="020B0604020202020204" pitchFamily="34" charset="0"/>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128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321AD6-EC46-6845-9263-E3DE5E9B5332}"/>
              </a:ext>
            </a:extLst>
          </p:cNvPr>
          <p:cNvPicPr>
            <a:picLocks noChangeAspect="1"/>
          </p:cNvPicPr>
          <p:nvPr userDrawn="1"/>
        </p:nvPicPr>
        <p:blipFill rotWithShape="1">
          <a:blip r:embed="rId2"/>
          <a:srcRect l="73750" b="89074"/>
          <a:stretch/>
        </p:blipFill>
        <p:spPr>
          <a:xfrm>
            <a:off x="9791700" y="0"/>
            <a:ext cx="2400300" cy="749300"/>
          </a:xfrm>
          <a:prstGeom prst="rect">
            <a:avLst/>
          </a:prstGeom>
        </p:spPr>
      </p:pic>
      <p:pic>
        <p:nvPicPr>
          <p:cNvPr id="9" name="Picture 8">
            <a:extLst>
              <a:ext uri="{FF2B5EF4-FFF2-40B4-BE49-F238E27FC236}">
                <a16:creationId xmlns:a16="http://schemas.microsoft.com/office/drawing/2014/main" id="{9DA43509-85D9-4249-ACBD-378A13C00D9B}"/>
              </a:ext>
            </a:extLst>
          </p:cNvPr>
          <p:cNvPicPr>
            <a:picLocks noChangeAspect="1"/>
          </p:cNvPicPr>
          <p:nvPr userDrawn="1"/>
        </p:nvPicPr>
        <p:blipFill rotWithShape="1">
          <a:blip r:embed="rId2"/>
          <a:srcRect r="92292"/>
          <a:stretch/>
        </p:blipFill>
        <p:spPr>
          <a:xfrm>
            <a:off x="0" y="0"/>
            <a:ext cx="939800" cy="6858000"/>
          </a:xfrm>
          <a:prstGeom prst="rect">
            <a:avLst/>
          </a:prstGeom>
        </p:spPr>
      </p:pic>
      <p:sp>
        <p:nvSpPr>
          <p:cNvPr id="7" name="Title 1">
            <a:extLst>
              <a:ext uri="{FF2B5EF4-FFF2-40B4-BE49-F238E27FC236}">
                <a16:creationId xmlns:a16="http://schemas.microsoft.com/office/drawing/2014/main" id="{B1375CDD-ABEC-E945-9894-C3322E98D815}"/>
              </a:ext>
            </a:extLst>
          </p:cNvPr>
          <p:cNvSpPr>
            <a:spLocks noGrp="1"/>
          </p:cNvSpPr>
          <p:nvPr>
            <p:ph type="title" hasCustomPrompt="1"/>
          </p:nvPr>
        </p:nvSpPr>
        <p:spPr>
          <a:xfrm>
            <a:off x="1370149" y="718721"/>
            <a:ext cx="9983652" cy="1325563"/>
          </a:xfrm>
        </p:spPr>
        <p:txBody>
          <a:bodyPr>
            <a:noAutofit/>
          </a:bodyPr>
          <a:lstStyle>
            <a:lvl1pPr>
              <a:defRPr sz="4000" b="1" i="0">
                <a:solidFill>
                  <a:srgbClr val="29497A"/>
                </a:solidFill>
                <a:latin typeface="Arial" panose="020B0604020202020204" pitchFamily="34" charset="0"/>
                <a:ea typeface="Arvo" charset="0"/>
                <a:cs typeface="Arial" panose="020B0604020202020204" pitchFamily="34" charset="0"/>
              </a:defRPr>
            </a:lvl1pPr>
          </a:lstStyle>
          <a:p>
            <a:r>
              <a:rPr lang="en-US" dirty="0"/>
              <a:t>Click to edit title</a:t>
            </a:r>
            <a:br>
              <a:rPr lang="en-US" dirty="0"/>
            </a:br>
            <a:endParaRPr lang="en-US" dirty="0"/>
          </a:p>
        </p:txBody>
      </p:sp>
      <p:sp>
        <p:nvSpPr>
          <p:cNvPr id="8" name="Content Placeholder 2">
            <a:extLst>
              <a:ext uri="{FF2B5EF4-FFF2-40B4-BE49-F238E27FC236}">
                <a16:creationId xmlns:a16="http://schemas.microsoft.com/office/drawing/2014/main" id="{1F0552A0-D710-294A-BC18-4F5107893B8B}"/>
              </a:ext>
            </a:extLst>
          </p:cNvPr>
          <p:cNvSpPr>
            <a:spLocks noGrp="1"/>
          </p:cNvSpPr>
          <p:nvPr>
            <p:ph idx="1" hasCustomPrompt="1"/>
          </p:nvPr>
        </p:nvSpPr>
        <p:spPr>
          <a:xfrm>
            <a:off x="1370149" y="2255824"/>
            <a:ext cx="9983652" cy="4362690"/>
          </a:xfrm>
        </p:spPr>
        <p:txBody>
          <a:bodyPr>
            <a:noAutofit/>
          </a:bodyPr>
          <a:lstStyle>
            <a:lvl1pPr marL="457200" indent="-457200">
              <a:buClr>
                <a:srgbClr val="269092"/>
              </a:buClr>
              <a:buFont typeface="Arial" panose="020B0604020202020204" pitchFamily="34" charset="0"/>
              <a:buChar char="•"/>
              <a:defRPr>
                <a:latin typeface="Arial" panose="020B0604020202020204" pitchFamily="34" charset="0"/>
                <a:ea typeface="Open Sans" charset="0"/>
                <a:cs typeface="Arial" panose="020B0604020202020204" pitchFamily="34" charset="0"/>
              </a:defRPr>
            </a:lvl1pPr>
            <a:lvl2pPr marL="801688" indent="-228600">
              <a:buFont typeface="Arial" panose="020B0604020202020204" pitchFamily="34" charset="0"/>
              <a:buChar char="-"/>
              <a:defRPr>
                <a:latin typeface="Arial" panose="020B0604020202020204" pitchFamily="34" charset="0"/>
                <a:ea typeface="Open Sans" charset="0"/>
                <a:cs typeface="Arial" panose="020B0604020202020204" pitchFamily="34" charset="0"/>
              </a:defRPr>
            </a:lvl2pPr>
            <a:lvl3pPr>
              <a:defRPr>
                <a:latin typeface="Arial" panose="020B0604020202020204" pitchFamily="34" charset="0"/>
                <a:ea typeface="Open Sans" charset="0"/>
                <a:cs typeface="Arial" panose="020B0604020202020204" pitchFamily="34" charset="0"/>
              </a:defRPr>
            </a:lvl3pPr>
            <a:lvl4pPr marL="1600200" indent="-228600">
              <a:buClr>
                <a:srgbClr val="269092"/>
              </a:buClr>
              <a:buFont typeface="Arial" panose="020B0604020202020204" pitchFamily="34" charset="0"/>
              <a:buChar char="-"/>
              <a:defRPr>
                <a:latin typeface="Arial" panose="020B0604020202020204" pitchFamily="34" charset="0"/>
                <a:ea typeface="Open Sans" charset="0"/>
                <a:cs typeface="Arial" panose="020B0604020202020204" pitchFamily="34" charset="0"/>
              </a:defRPr>
            </a:lvl4pPr>
            <a:lvl5pPr>
              <a:defRPr>
                <a:latin typeface="Arial" panose="020B0604020202020204" pitchFamily="34" charset="0"/>
                <a:ea typeface="Open Sans" charset="0"/>
                <a:cs typeface="Arial" panose="020B0604020202020204" pitchFamily="34" charset="0"/>
              </a:defRPr>
            </a:lvl5pPr>
          </a:lstStyle>
          <a:p>
            <a:pPr lvl="0"/>
            <a:r>
              <a:rPr lang="en-US" dirty="0"/>
              <a:t>Click to edit bulleted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7755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382CE9A9-0972-4C68-99FA-30ACEE6630FB}" type="datetimeFigureOut">
              <a:rPr lang="en-US" altLang="en-US"/>
              <a:pPr/>
              <a:t>5/28/2021</a:t>
            </a:fld>
            <a:endParaRPr lang="en-US"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53551F4-0C93-4C62-965B-A16D565D73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1" r:id="rId1"/>
    <p:sldLayoutId id="2147483669" r:id="rId2"/>
    <p:sldLayoutId id="2147483666" r:id="rId3"/>
    <p:sldLayoutId id="2147483672" r:id="rId4"/>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consumerfinance.gov/"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www.annualcreditreport.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finra.org/fundanalyzer"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9.tmp"/></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embed/9Z3bT6iCYrI?autoplay=1"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www.youtube.com/embed/RauYoB0I9q4?rel=0"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a:xfrm>
            <a:off x="1005840" y="3278045"/>
            <a:ext cx="10186416" cy="659749"/>
          </a:xfrm>
        </p:spPr>
        <p:txBody>
          <a:bodyPr/>
          <a:lstStyle/>
          <a:p>
            <a:pPr algn="ctr"/>
            <a:r>
              <a:rPr lang="en-US" altLang="en-US" sz="4400" dirty="0" smtClean="0"/>
              <a:t>Saving </a:t>
            </a:r>
            <a:r>
              <a:rPr lang="en-US" altLang="en-US" sz="4400" dirty="0"/>
              <a:t>and </a:t>
            </a:r>
            <a:r>
              <a:rPr lang="en-US" altLang="en-US" sz="4400" dirty="0" smtClean="0"/>
              <a:t>Investing for Your Future</a:t>
            </a:r>
            <a:endParaRPr lang="en-US" altLang="en-US" sz="4400" dirty="0"/>
          </a:p>
        </p:txBody>
      </p:sp>
      <p:sp>
        <p:nvSpPr>
          <p:cNvPr id="3" name="Subtitle 2"/>
          <p:cNvSpPr>
            <a:spLocks noGrp="1"/>
          </p:cNvSpPr>
          <p:nvPr>
            <p:ph type="subTitle" idx="1"/>
          </p:nvPr>
        </p:nvSpPr>
        <p:spPr>
          <a:xfrm>
            <a:off x="1005840" y="4279392"/>
            <a:ext cx="10186416" cy="1481328"/>
          </a:xfrm>
        </p:spPr>
        <p:txBody>
          <a:bodyPr/>
          <a:lstStyle/>
          <a:p>
            <a:pPr algn="ctr"/>
            <a:endParaRPr lang="en-US" dirty="0"/>
          </a:p>
        </p:txBody>
      </p:sp>
    </p:spTree>
    <p:extLst>
      <p:ext uri="{BB962C8B-B14F-4D97-AF65-F5344CB8AC3E}">
        <p14:creationId xmlns:p14="http://schemas.microsoft.com/office/powerpoint/2010/main" val="1824947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bwMode="auto">
          <a:xfrm>
            <a:off x="7043474" y="2972968"/>
            <a:ext cx="3988340" cy="3618689"/>
          </a:xfrm>
          <a:prstGeom prst="rect">
            <a:avLst/>
          </a:prstGeom>
          <a:noFill/>
          <a:ln>
            <a:solidFill>
              <a:srgbClr val="003768"/>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defRPr sz="2800" kern="1200">
                <a:solidFill>
                  <a:schemeClr val="accent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400" kern="1200">
                <a:solidFill>
                  <a:srgbClr val="AB710A"/>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accent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accent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Wingdings" pitchFamily="2" charset="2"/>
              <a:buChar char="§"/>
              <a:defRPr sz="1800" kern="1200">
                <a:solidFill>
                  <a:schemeClr val="accent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Aft>
                <a:spcPts val="600"/>
              </a:spcAft>
              <a:defRPr/>
            </a:pPr>
            <a:r>
              <a:rPr lang="en-US" altLang="en-US" b="1" dirty="0">
                <a:solidFill>
                  <a:schemeClr val="tx1"/>
                </a:solidFill>
                <a:latin typeface="Arial" panose="020B0604020202020204" pitchFamily="34" charset="0"/>
                <a:cs typeface="Arial" panose="020B0604020202020204" pitchFamily="34" charset="0"/>
              </a:rPr>
              <a:t>Score of 620-639</a:t>
            </a:r>
          </a:p>
          <a:p>
            <a:pPr marL="0" indent="0">
              <a:spcAft>
                <a:spcPts val="600"/>
              </a:spcAft>
              <a:defRPr/>
            </a:pPr>
            <a:r>
              <a:rPr lang="en-US" altLang="en-US" dirty="0">
                <a:solidFill>
                  <a:schemeClr val="tx1"/>
                </a:solidFill>
                <a:latin typeface="Arial" panose="020B0604020202020204" pitchFamily="34" charset="0"/>
                <a:cs typeface="Arial" panose="020B0604020202020204" pitchFamily="34" charset="0"/>
              </a:rPr>
              <a:t>Rate: 3.926%</a:t>
            </a:r>
          </a:p>
          <a:p>
            <a:pPr marL="0" indent="0">
              <a:spcAft>
                <a:spcPts val="600"/>
              </a:spcAft>
              <a:defRPr/>
            </a:pPr>
            <a:r>
              <a:rPr lang="en-US" altLang="en-US" dirty="0">
                <a:solidFill>
                  <a:schemeClr val="tx1"/>
                </a:solidFill>
                <a:latin typeface="Arial" panose="020B0604020202020204" pitchFamily="34" charset="0"/>
                <a:cs typeface="Arial" panose="020B0604020202020204" pitchFamily="34" charset="0"/>
              </a:rPr>
              <a:t>Monthly payment: $946</a:t>
            </a:r>
          </a:p>
          <a:p>
            <a:pPr marL="0" indent="0">
              <a:defRPr/>
            </a:pPr>
            <a:r>
              <a:rPr lang="en-US" altLang="en-US" dirty="0">
                <a:solidFill>
                  <a:schemeClr val="tx1"/>
                </a:solidFill>
                <a:latin typeface="Arial" panose="020B0604020202020204" pitchFamily="34" charset="0"/>
                <a:cs typeface="Arial" panose="020B0604020202020204" pitchFamily="34" charset="0"/>
              </a:rPr>
              <a:t>Final cost of payments:</a:t>
            </a:r>
          </a:p>
          <a:p>
            <a:pPr marL="0" indent="0" algn="ctr">
              <a:defRPr/>
            </a:pPr>
            <a:endParaRPr lang="en-US" altLang="en-US" b="1" dirty="0">
              <a:solidFill>
                <a:schemeClr val="tx1"/>
              </a:solidFill>
              <a:latin typeface="Arial" panose="020B0604020202020204" pitchFamily="34" charset="0"/>
              <a:cs typeface="Arial" panose="020B0604020202020204" pitchFamily="34" charset="0"/>
            </a:endParaRPr>
          </a:p>
          <a:p>
            <a:pPr marL="0" indent="0" algn="ctr">
              <a:defRPr/>
            </a:pPr>
            <a:r>
              <a:rPr lang="en-US" altLang="en-US" b="1" dirty="0">
                <a:solidFill>
                  <a:schemeClr val="tx1"/>
                </a:solidFill>
                <a:latin typeface="Arial" panose="020B0604020202020204" pitchFamily="34" charset="0"/>
                <a:cs typeface="Arial" panose="020B0604020202020204" pitchFamily="34" charset="0"/>
              </a:rPr>
              <a:t>$341,000</a:t>
            </a:r>
          </a:p>
        </p:txBody>
      </p:sp>
      <p:sp>
        <p:nvSpPr>
          <p:cNvPr id="5" name="Content Placeholder 2"/>
          <p:cNvSpPr txBox="1">
            <a:spLocks/>
          </p:cNvSpPr>
          <p:nvPr/>
        </p:nvSpPr>
        <p:spPr bwMode="auto">
          <a:xfrm>
            <a:off x="2025580" y="2964991"/>
            <a:ext cx="3907753" cy="3618689"/>
          </a:xfrm>
          <a:prstGeom prst="rect">
            <a:avLst/>
          </a:prstGeom>
          <a:noFill/>
          <a:ln>
            <a:solidFill>
              <a:srgbClr val="003768"/>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defRPr sz="2800" kern="1200">
                <a:solidFill>
                  <a:schemeClr val="accent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400" kern="1200">
                <a:solidFill>
                  <a:srgbClr val="AB710A"/>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accent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accent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Wingdings" pitchFamily="2" charset="2"/>
              <a:buChar char="§"/>
              <a:defRPr sz="1800" kern="1200">
                <a:solidFill>
                  <a:schemeClr val="accent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Aft>
                <a:spcPts val="600"/>
              </a:spcAft>
              <a:defRPr/>
            </a:pPr>
            <a:r>
              <a:rPr lang="en-US" altLang="en-US" b="1" dirty="0">
                <a:solidFill>
                  <a:schemeClr val="tx1"/>
                </a:solidFill>
                <a:latin typeface="Arial" panose="020B0604020202020204" pitchFamily="34" charset="0"/>
                <a:cs typeface="Arial" panose="020B0604020202020204" pitchFamily="34" charset="0"/>
              </a:rPr>
              <a:t>Score of 760-850</a:t>
            </a:r>
          </a:p>
          <a:p>
            <a:pPr marL="0" indent="0">
              <a:spcAft>
                <a:spcPts val="600"/>
              </a:spcAft>
              <a:defRPr/>
            </a:pPr>
            <a:r>
              <a:rPr lang="en-US" altLang="en-US" dirty="0">
                <a:solidFill>
                  <a:schemeClr val="tx1"/>
                </a:solidFill>
                <a:latin typeface="Arial" panose="020B0604020202020204" pitchFamily="34" charset="0"/>
                <a:cs typeface="Arial" panose="020B0604020202020204" pitchFamily="34" charset="0"/>
              </a:rPr>
              <a:t>Rate: 2.337%</a:t>
            </a:r>
          </a:p>
          <a:p>
            <a:pPr marL="0" indent="0">
              <a:spcAft>
                <a:spcPts val="600"/>
              </a:spcAft>
              <a:defRPr/>
            </a:pPr>
            <a:r>
              <a:rPr lang="en-US" altLang="en-US" dirty="0">
                <a:solidFill>
                  <a:schemeClr val="tx1"/>
                </a:solidFill>
                <a:latin typeface="Arial" panose="020B0604020202020204" pitchFamily="34" charset="0"/>
                <a:cs typeface="Arial" panose="020B0604020202020204" pitchFamily="34" charset="0"/>
              </a:rPr>
              <a:t>Monthly payment: $773</a:t>
            </a:r>
          </a:p>
          <a:p>
            <a:pPr marL="0" indent="0">
              <a:defRPr/>
            </a:pPr>
            <a:r>
              <a:rPr lang="en-US" altLang="en-US" dirty="0">
                <a:solidFill>
                  <a:schemeClr val="tx1"/>
                </a:solidFill>
                <a:latin typeface="Arial" panose="020B0604020202020204" pitchFamily="34" charset="0"/>
                <a:cs typeface="Arial" panose="020B0604020202020204" pitchFamily="34" charset="0"/>
              </a:rPr>
              <a:t>Final cost of payments:</a:t>
            </a:r>
          </a:p>
          <a:p>
            <a:pPr marL="0" indent="0" algn="ctr">
              <a:defRPr/>
            </a:pPr>
            <a:endParaRPr lang="en-US" altLang="en-US" b="1" dirty="0">
              <a:solidFill>
                <a:schemeClr val="tx1"/>
              </a:solidFill>
              <a:latin typeface="Arial" panose="020B0604020202020204" pitchFamily="34" charset="0"/>
              <a:cs typeface="Arial" panose="020B0604020202020204" pitchFamily="34" charset="0"/>
            </a:endParaRPr>
          </a:p>
          <a:p>
            <a:pPr marL="0" indent="0" algn="ctr">
              <a:defRPr/>
            </a:pPr>
            <a:r>
              <a:rPr lang="en-US" altLang="en-US" b="1" dirty="0">
                <a:solidFill>
                  <a:schemeClr val="tx1"/>
                </a:solidFill>
                <a:latin typeface="Arial" panose="020B0604020202020204" pitchFamily="34" charset="0"/>
                <a:cs typeface="Arial" panose="020B0604020202020204" pitchFamily="34" charset="0"/>
              </a:rPr>
              <a:t>$278,000</a:t>
            </a:r>
          </a:p>
        </p:txBody>
      </p:sp>
      <p:sp>
        <p:nvSpPr>
          <p:cNvPr id="7169" name="Title 1"/>
          <p:cNvSpPr>
            <a:spLocks noGrp="1"/>
          </p:cNvSpPr>
          <p:nvPr>
            <p:ph type="title"/>
          </p:nvPr>
        </p:nvSpPr>
        <p:spPr/>
        <p:txBody>
          <a:bodyPr/>
          <a:lstStyle/>
          <a:p>
            <a:r>
              <a:rPr lang="en-US" altLang="en-US" dirty="0" smtClean="0"/>
              <a:t>Impact of Credit Score</a:t>
            </a:r>
          </a:p>
        </p:txBody>
      </p:sp>
      <p:sp>
        <p:nvSpPr>
          <p:cNvPr id="7170" name="Content Placeholder 2"/>
          <p:cNvSpPr>
            <a:spLocks noGrp="1"/>
          </p:cNvSpPr>
          <p:nvPr>
            <p:ph idx="1"/>
          </p:nvPr>
        </p:nvSpPr>
        <p:spPr>
          <a:xfrm>
            <a:off x="1370149" y="2168770"/>
            <a:ext cx="9983652" cy="4013228"/>
          </a:xfrm>
        </p:spPr>
        <p:txBody>
          <a:bodyPr/>
          <a:lstStyle/>
          <a:p>
            <a:pPr algn="ctr"/>
            <a:r>
              <a:rPr lang="en-US" altLang="en-US" sz="3200" b="1" dirty="0" smtClean="0"/>
              <a:t>$200,000 30-Year Mortgage</a:t>
            </a:r>
            <a:endParaRPr lang="en-US" altLang="en-US" sz="3200" b="1" dirty="0"/>
          </a:p>
        </p:txBody>
      </p:sp>
      <p:sp>
        <p:nvSpPr>
          <p:cNvPr id="7" name="Oval 6" title="Circle for emphasis"/>
          <p:cNvSpPr>
            <a:spLocks noChangeArrowheads="1"/>
          </p:cNvSpPr>
          <p:nvPr/>
        </p:nvSpPr>
        <p:spPr bwMode="auto">
          <a:xfrm>
            <a:off x="2988856" y="5644366"/>
            <a:ext cx="1981200" cy="685800"/>
          </a:xfrm>
          <a:prstGeom prst="ellipse">
            <a:avLst/>
          </a:prstGeom>
          <a:noFill/>
          <a:ln w="3810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a:spcBef>
                <a:spcPct val="20000"/>
              </a:spcBef>
              <a:defRPr/>
            </a:pPr>
            <a:endParaRPr lang="en-US" sz="2000" dirty="0">
              <a:solidFill>
                <a:srgbClr val="1F497D"/>
              </a:solidFill>
              <a:ea typeface="MS PGothic" pitchFamily="34" charset="-128"/>
            </a:endParaRPr>
          </a:p>
        </p:txBody>
      </p:sp>
      <p:sp>
        <p:nvSpPr>
          <p:cNvPr id="8" name="Oval 7" title="Circle for emphasis"/>
          <p:cNvSpPr>
            <a:spLocks noChangeArrowheads="1"/>
          </p:cNvSpPr>
          <p:nvPr/>
        </p:nvSpPr>
        <p:spPr bwMode="auto">
          <a:xfrm>
            <a:off x="8047044" y="5697039"/>
            <a:ext cx="1981200" cy="685800"/>
          </a:xfrm>
          <a:prstGeom prst="ellipse">
            <a:avLst/>
          </a:prstGeom>
          <a:noFill/>
          <a:ln w="3810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a:spcBef>
                <a:spcPct val="20000"/>
              </a:spcBef>
              <a:defRPr/>
            </a:pPr>
            <a:endParaRPr lang="en-US" sz="2000" dirty="0">
              <a:solidFill>
                <a:srgbClr val="1F497D"/>
              </a:solidFill>
              <a:ea typeface="MS PGothic" pitchFamily="34" charset="-128"/>
            </a:endParaRPr>
          </a:p>
        </p:txBody>
      </p:sp>
    </p:spTree>
    <p:extLst>
      <p:ext uri="{BB962C8B-B14F-4D97-AF65-F5344CB8AC3E}">
        <p14:creationId xmlns:p14="http://schemas.microsoft.com/office/powerpoint/2010/main" val="3067095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5785" y="6536499"/>
            <a:ext cx="5312650" cy="307777"/>
          </a:xfrm>
          <a:prstGeom prst="rect">
            <a:avLst/>
          </a:prstGeom>
        </p:spPr>
        <p:txBody>
          <a:bodyPr wrap="square">
            <a:spAutoFit/>
          </a:bodyPr>
          <a:lstStyle/>
          <a:p>
            <a:pPr algn="r"/>
            <a:r>
              <a:rPr lang="en-US" altLang="en-US" sz="1400" i="1" dirty="0">
                <a:cs typeface="Open Sans" pitchFamily="34" charset="0"/>
              </a:rPr>
              <a:t> Source: CFPB  </a:t>
            </a:r>
            <a:r>
              <a:rPr lang="en-US" altLang="en-US" sz="1400" i="1" dirty="0">
                <a:cs typeface="Open Sans" pitchFamily="34" charset="0"/>
                <a:hlinkClick r:id="rId3"/>
              </a:rPr>
              <a:t>www.consumerfinance.gov</a:t>
            </a:r>
            <a:r>
              <a:rPr lang="en-US" altLang="en-US" sz="1400" i="1" dirty="0">
                <a:cs typeface="Open Sans" pitchFamily="34" charset="0"/>
              </a:rPr>
              <a:t> </a:t>
            </a:r>
            <a:endParaRPr lang="en-US" sz="1400" i="1" dirty="0"/>
          </a:p>
        </p:txBody>
      </p:sp>
      <p:sp>
        <p:nvSpPr>
          <p:cNvPr id="2" name="Title 1"/>
          <p:cNvSpPr>
            <a:spLocks noGrp="1"/>
          </p:cNvSpPr>
          <p:nvPr>
            <p:ph type="title"/>
          </p:nvPr>
        </p:nvSpPr>
        <p:spPr/>
        <p:txBody>
          <a:bodyPr/>
          <a:lstStyle/>
          <a:p>
            <a:r>
              <a:rPr lang="en-US" altLang="en-US" dirty="0" smtClean="0"/>
              <a:t>Tips to Improve Your Credit Score</a:t>
            </a:r>
            <a:endParaRPr lang="en-US" dirty="0"/>
          </a:p>
        </p:txBody>
      </p:sp>
      <p:sp>
        <p:nvSpPr>
          <p:cNvPr id="3" name="Content Placeholder 2"/>
          <p:cNvSpPr>
            <a:spLocks noGrp="1"/>
          </p:cNvSpPr>
          <p:nvPr>
            <p:ph idx="1"/>
          </p:nvPr>
        </p:nvSpPr>
        <p:spPr>
          <a:xfrm>
            <a:off x="1370149" y="2137720"/>
            <a:ext cx="9983651" cy="4480795"/>
          </a:xfrm>
        </p:spPr>
        <p:txBody>
          <a:bodyPr/>
          <a:lstStyle/>
          <a:p>
            <a:pPr marL="692150" indent="-514350">
              <a:spcBef>
                <a:spcPts val="1800"/>
              </a:spcBef>
              <a:buClr>
                <a:srgbClr val="269092"/>
              </a:buClr>
              <a:buFont typeface="Arial" panose="020B0604020202020204" pitchFamily="34" charset="0"/>
              <a:buChar char="•"/>
            </a:pPr>
            <a:r>
              <a:rPr lang="en-US" altLang="en-US" dirty="0" smtClean="0"/>
              <a:t>Pay your bills on time, every time</a:t>
            </a:r>
          </a:p>
          <a:p>
            <a:pPr marL="692150" indent="-514350">
              <a:spcBef>
                <a:spcPts val="1800"/>
              </a:spcBef>
              <a:buClr>
                <a:srgbClr val="269092"/>
              </a:buClr>
              <a:buFont typeface="Arial" panose="020B0604020202020204" pitchFamily="34" charset="0"/>
              <a:buChar char="•"/>
            </a:pPr>
            <a:r>
              <a:rPr lang="en-US" altLang="en-US" dirty="0" smtClean="0"/>
              <a:t>Don’t get close to your credit limit</a:t>
            </a:r>
          </a:p>
          <a:p>
            <a:pPr marL="692150" indent="-514350">
              <a:spcBef>
                <a:spcPts val="1800"/>
              </a:spcBef>
              <a:buClr>
                <a:srgbClr val="269092"/>
              </a:buClr>
              <a:buFont typeface="Arial" panose="020B0604020202020204" pitchFamily="34" charset="0"/>
              <a:buChar char="•"/>
            </a:pPr>
            <a:r>
              <a:rPr lang="en-US" dirty="0" smtClean="0"/>
              <a:t>A long credit history will help your score</a:t>
            </a:r>
          </a:p>
          <a:p>
            <a:pPr marL="692150" indent="-514350">
              <a:spcBef>
                <a:spcPts val="1800"/>
              </a:spcBef>
              <a:buClr>
                <a:srgbClr val="269092"/>
              </a:buClr>
              <a:buFont typeface="Arial" panose="020B0604020202020204" pitchFamily="34" charset="0"/>
              <a:buChar char="•"/>
            </a:pPr>
            <a:r>
              <a:rPr lang="en-US" altLang="en-US" dirty="0" smtClean="0"/>
              <a:t>Only apply for credit that you need </a:t>
            </a:r>
          </a:p>
          <a:p>
            <a:pPr marL="692150" indent="-514350">
              <a:spcBef>
                <a:spcPts val="1800"/>
              </a:spcBef>
              <a:buClr>
                <a:srgbClr val="269092"/>
              </a:buClr>
              <a:buFont typeface="Arial" panose="020B0604020202020204" pitchFamily="34" charset="0"/>
              <a:buChar char="•"/>
            </a:pPr>
            <a:r>
              <a:rPr lang="en-US" altLang="en-US" dirty="0" smtClean="0"/>
              <a:t>Check your credit report regularly and make sure the information is correct at </a:t>
            </a:r>
            <a:r>
              <a:rPr lang="en-US" altLang="en-US" dirty="0" smtClean="0">
                <a:hlinkClick r:id="rId4"/>
              </a:rPr>
              <a:t>AnnualCreditReport.com</a:t>
            </a:r>
            <a:r>
              <a:rPr lang="en-US" altLang="en-US" dirty="0" smtClean="0"/>
              <a:t> </a:t>
            </a:r>
          </a:p>
          <a:p>
            <a:endParaRPr lang="en-US" dirty="0"/>
          </a:p>
        </p:txBody>
      </p:sp>
    </p:spTree>
    <p:extLst>
      <p:ext uri="{BB962C8B-B14F-4D97-AF65-F5344CB8AC3E}">
        <p14:creationId xmlns:p14="http://schemas.microsoft.com/office/powerpoint/2010/main" val="15423548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Saving and Investing</a:t>
            </a:r>
            <a:endParaRPr lang="en-US" dirty="0"/>
          </a:p>
        </p:txBody>
      </p:sp>
    </p:spTree>
    <p:extLst>
      <p:ext uri="{BB962C8B-B14F-4D97-AF65-F5344CB8AC3E}">
        <p14:creationId xmlns:p14="http://schemas.microsoft.com/office/powerpoint/2010/main" val="482298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smtClean="0"/>
              <a:t>Smart Money Management Begins with Saving</a:t>
            </a:r>
          </a:p>
        </p:txBody>
      </p:sp>
      <p:sp>
        <p:nvSpPr>
          <p:cNvPr id="7170" name="Content Placeholder 2"/>
          <p:cNvSpPr>
            <a:spLocks noGrp="1"/>
          </p:cNvSpPr>
          <p:nvPr>
            <p:ph idx="1"/>
          </p:nvPr>
        </p:nvSpPr>
        <p:spPr>
          <a:xfrm>
            <a:off x="1370149" y="2395728"/>
            <a:ext cx="9983652" cy="4222786"/>
          </a:xfrm>
        </p:spPr>
        <p:txBody>
          <a:bodyPr/>
          <a:lstStyle/>
          <a:p>
            <a:pPr marL="0" lvl="0" indent="0">
              <a:buNone/>
            </a:pPr>
            <a:r>
              <a:rPr lang="en-US" altLang="en-US" sz="3200" dirty="0" smtClean="0"/>
              <a:t>Saving is important for:</a:t>
            </a:r>
          </a:p>
          <a:p>
            <a:pPr marL="457200" indent="-457200">
              <a:buClr>
                <a:srgbClr val="269092"/>
              </a:buClr>
              <a:buFont typeface="Arial" panose="020B0604020202020204" pitchFamily="34" charset="0"/>
              <a:buChar char="•"/>
            </a:pPr>
            <a:r>
              <a:rPr lang="en-US" altLang="en-US" sz="3200" dirty="0" smtClean="0"/>
              <a:t>Emergencies</a:t>
            </a:r>
          </a:p>
          <a:p>
            <a:pPr marL="457200" indent="-457200">
              <a:buClr>
                <a:srgbClr val="269092"/>
              </a:buClr>
              <a:buFont typeface="Arial" panose="020B0604020202020204" pitchFamily="34" charset="0"/>
              <a:buChar char="•"/>
            </a:pPr>
            <a:r>
              <a:rPr lang="en-US" altLang="en-US" sz="3200" dirty="0" smtClean="0"/>
              <a:t>Education</a:t>
            </a:r>
          </a:p>
          <a:p>
            <a:pPr marL="457200" indent="-457200">
              <a:buClr>
                <a:srgbClr val="269092"/>
              </a:buClr>
              <a:buFont typeface="Arial" panose="020B0604020202020204" pitchFamily="34" charset="0"/>
              <a:buChar char="•"/>
            </a:pPr>
            <a:r>
              <a:rPr lang="en-US" altLang="en-US" sz="3200" dirty="0" smtClean="0"/>
              <a:t>Big Purchases</a:t>
            </a:r>
          </a:p>
          <a:p>
            <a:pPr marL="457200" indent="-457200">
              <a:buClr>
                <a:srgbClr val="269092"/>
              </a:buClr>
              <a:buFont typeface="Arial" panose="020B0604020202020204" pitchFamily="34" charset="0"/>
              <a:buChar char="•"/>
            </a:pPr>
            <a:r>
              <a:rPr lang="en-US" altLang="en-US" sz="3200" dirty="0" smtClean="0"/>
              <a:t>Family</a:t>
            </a:r>
            <a:endParaRPr lang="en-US" altLang="en-US" sz="3200" dirty="0"/>
          </a:p>
        </p:txBody>
      </p:sp>
      <p:pic>
        <p:nvPicPr>
          <p:cNvPr id="2" name="Picture 1" descr="Fabulous Friday - June 15th - That's What She Re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703" y="3923404"/>
            <a:ext cx="1834608" cy="1742878"/>
          </a:xfrm>
          <a:prstGeom prst="rect">
            <a:avLst/>
          </a:prstGeom>
        </p:spPr>
      </p:pic>
      <p:pic>
        <p:nvPicPr>
          <p:cNvPr id="3" name="Picture 2" descr="Here’s a school-by-school look at DC’s high school ..."/>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0531" y="2590800"/>
            <a:ext cx="1993896" cy="1332604"/>
          </a:xfrm>
          <a:prstGeom prst="rect">
            <a:avLst/>
          </a:prstGeom>
        </p:spPr>
      </p:pic>
      <p:pic>
        <p:nvPicPr>
          <p:cNvPr id="4" name="Picture 3" descr="Beach chairs on sand | Flickr - Photo Shar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7497" y="4648200"/>
            <a:ext cx="2069576" cy="1293485"/>
          </a:xfrm>
          <a:prstGeom prst="rect">
            <a:avLst/>
          </a:prstGeom>
        </p:spPr>
      </p:pic>
    </p:spTree>
    <p:extLst>
      <p:ext uri="{BB962C8B-B14F-4D97-AF65-F5344CB8AC3E}">
        <p14:creationId xmlns:p14="http://schemas.microsoft.com/office/powerpoint/2010/main" val="2497824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smtClean="0"/>
              <a:t>Emergency Fund</a:t>
            </a:r>
          </a:p>
        </p:txBody>
      </p:sp>
      <p:sp>
        <p:nvSpPr>
          <p:cNvPr id="2" name="Content Placeholder 1"/>
          <p:cNvSpPr>
            <a:spLocks noGrp="1"/>
          </p:cNvSpPr>
          <p:nvPr>
            <p:ph idx="1"/>
          </p:nvPr>
        </p:nvSpPr>
        <p:spPr>
          <a:xfrm>
            <a:off x="1370148" y="2255824"/>
            <a:ext cx="10317759" cy="4362690"/>
          </a:xfrm>
        </p:spPr>
        <p:txBody>
          <a:bodyPr/>
          <a:lstStyle/>
          <a:p>
            <a:pPr marL="0" indent="0">
              <a:spcBef>
                <a:spcPts val="1200"/>
              </a:spcBef>
              <a:buNone/>
            </a:pPr>
            <a:r>
              <a:rPr lang="en-US" sz="2900" dirty="0" smtClean="0"/>
              <a:t>Save enough to have a buffer for life’s unexpected expenses: </a:t>
            </a:r>
          </a:p>
          <a:p>
            <a:pPr marL="457200" indent="-457200">
              <a:spcBef>
                <a:spcPts val="1800"/>
              </a:spcBef>
              <a:buClr>
                <a:srgbClr val="269092"/>
              </a:buClr>
              <a:buFont typeface="Arial" panose="020B0604020202020204" pitchFamily="34" charset="0"/>
              <a:buChar char="•"/>
            </a:pPr>
            <a:r>
              <a:rPr lang="en-US" sz="2900" b="1" dirty="0" smtClean="0"/>
              <a:t>Set </a:t>
            </a:r>
            <a:r>
              <a:rPr lang="en-US" sz="2900" b="1" dirty="0"/>
              <a:t>a savings goal</a:t>
            </a:r>
            <a:r>
              <a:rPr lang="en-US" sz="2900" dirty="0"/>
              <a:t>, such as 3-6 months of living expenses</a:t>
            </a:r>
          </a:p>
          <a:p>
            <a:pPr marL="457200" indent="-457200">
              <a:spcBef>
                <a:spcPts val="1800"/>
              </a:spcBef>
              <a:buClr>
                <a:srgbClr val="269092"/>
              </a:buClr>
              <a:buFont typeface="Arial" panose="020B0604020202020204" pitchFamily="34" charset="0"/>
              <a:buChar char="•"/>
            </a:pPr>
            <a:r>
              <a:rPr lang="en-US" sz="2900" b="1" dirty="0"/>
              <a:t>Take advantage of one-time opportunities</a:t>
            </a:r>
            <a:r>
              <a:rPr lang="en-US" sz="2900" dirty="0"/>
              <a:t>, such as tax </a:t>
            </a:r>
            <a:r>
              <a:rPr lang="en-US" sz="2900" dirty="0" smtClean="0"/>
              <a:t>refunds or bonuses</a:t>
            </a:r>
          </a:p>
          <a:p>
            <a:pPr marL="457200" indent="-457200">
              <a:spcBef>
                <a:spcPts val="1800"/>
              </a:spcBef>
              <a:buClr>
                <a:srgbClr val="269092"/>
              </a:buClr>
              <a:buFont typeface="Arial" panose="020B0604020202020204" pitchFamily="34" charset="0"/>
              <a:buChar char="•"/>
            </a:pPr>
            <a:r>
              <a:rPr lang="en-US" sz="2900" b="1" dirty="0" smtClean="0"/>
              <a:t>Save automatically</a:t>
            </a:r>
            <a:r>
              <a:rPr lang="en-US" sz="2900" dirty="0" smtClean="0"/>
              <a:t>, such as by s</a:t>
            </a:r>
            <a:r>
              <a:rPr lang="en-US" sz="2900" spc="-40" dirty="0" smtClean="0">
                <a:solidFill>
                  <a:prstClr val="black"/>
                </a:solidFill>
              </a:rPr>
              <a:t>etting up a direct deposit to a savings account with each paycheck</a:t>
            </a:r>
            <a:endParaRPr lang="en-US" sz="2900" dirty="0"/>
          </a:p>
        </p:txBody>
      </p:sp>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5733" t="13939" r="13135" b="14929"/>
          <a:stretch/>
        </p:blipFill>
        <p:spPr>
          <a:xfrm>
            <a:off x="8953500" y="5239336"/>
            <a:ext cx="2867633" cy="1618663"/>
          </a:xfrm>
          <a:prstGeom prst="rect">
            <a:avLst/>
          </a:prstGeom>
        </p:spPr>
      </p:pic>
    </p:spTree>
    <p:extLst>
      <p:ext uri="{BB962C8B-B14F-4D97-AF65-F5344CB8AC3E}">
        <p14:creationId xmlns:p14="http://schemas.microsoft.com/office/powerpoint/2010/main" val="2915822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a:spLocks noChangeArrowheads="1"/>
          </p:cNvSpPr>
          <p:nvPr/>
        </p:nvSpPr>
        <p:spPr bwMode="auto">
          <a:xfrm rot="-1233349">
            <a:off x="5342549" y="4708870"/>
            <a:ext cx="1854970" cy="1411200"/>
          </a:xfrm>
          <a:prstGeom prst="rightArrow">
            <a:avLst>
              <a:gd name="adj1" fmla="val 50000"/>
              <a:gd name="adj2" fmla="val 49951"/>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defTabSz="457200">
              <a:spcBef>
                <a:spcPct val="20000"/>
              </a:spcBef>
              <a:defRPr/>
            </a:pPr>
            <a:r>
              <a:rPr lang="en-US" b="1" dirty="0" smtClean="0">
                <a:solidFill>
                  <a:prstClr val="white"/>
                </a:solidFill>
                <a:latin typeface="Arial" panose="020B0604020202020204" pitchFamily="34" charset="0"/>
                <a:ea typeface="MS PGothic" pitchFamily="34" charset="-128"/>
                <a:cs typeface="Arial" panose="020B0604020202020204" pitchFamily="34" charset="0"/>
              </a:rPr>
              <a:t>99% INCREASE</a:t>
            </a:r>
            <a:endParaRPr lang="en-US" b="1" dirty="0">
              <a:solidFill>
                <a:prstClr val="white"/>
              </a:solidFill>
              <a:latin typeface="Arial" panose="020B0604020202020204" pitchFamily="34" charset="0"/>
              <a:ea typeface="MS PGothic" pitchFamily="34" charset="-128"/>
              <a:cs typeface="Arial" panose="020B0604020202020204" pitchFamily="34" charset="0"/>
            </a:endParaRPr>
          </a:p>
        </p:txBody>
      </p:sp>
      <p:sp>
        <p:nvSpPr>
          <p:cNvPr id="9" name="TextBox 4"/>
          <p:cNvSpPr txBox="1">
            <a:spLocks noChangeArrowheads="1"/>
          </p:cNvSpPr>
          <p:nvPr/>
        </p:nvSpPr>
        <p:spPr bwMode="auto">
          <a:xfrm>
            <a:off x="7386217" y="4676053"/>
            <a:ext cx="33851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sz="1600">
                <a:solidFill>
                  <a:schemeClr val="accent1"/>
                </a:solidFill>
                <a:latin typeface="Calibri" pitchFamily="34" charset="0"/>
                <a:ea typeface="MS PGothic" pitchFamily="34" charset="-128"/>
              </a:defRPr>
            </a:lvl1pPr>
            <a:lvl2pPr marL="742950" indent="-285750" algn="l" eaLnBrk="0" hangingPunct="0">
              <a:buChar char="–"/>
              <a:defRPr sz="1400">
                <a:solidFill>
                  <a:srgbClr val="AB710A"/>
                </a:solidFill>
                <a:latin typeface="Calibri" pitchFamily="34" charset="0"/>
                <a:ea typeface="MS PGothic" pitchFamily="34" charset="-128"/>
              </a:defRPr>
            </a:lvl2pPr>
            <a:lvl3pPr marL="1143000" indent="-228600" algn="l" eaLnBrk="0" hangingPunct="0">
              <a:buChar char="•"/>
              <a:defRPr sz="1200">
                <a:solidFill>
                  <a:schemeClr val="accent1"/>
                </a:solidFill>
                <a:latin typeface="Calibri" pitchFamily="34" charset="0"/>
                <a:ea typeface="MS PGothic" pitchFamily="34" charset="-128"/>
              </a:defRPr>
            </a:lvl3pPr>
            <a:lvl4pPr marL="1600200" indent="-228600" algn="l" eaLnBrk="0" hangingPunct="0">
              <a:buChar char="–"/>
              <a:defRPr sz="1100">
                <a:solidFill>
                  <a:schemeClr val="accent1"/>
                </a:solidFill>
                <a:latin typeface="Calibri" pitchFamily="34" charset="0"/>
                <a:ea typeface="MS PGothic" pitchFamily="34" charset="-128"/>
              </a:defRPr>
            </a:lvl4pPr>
            <a:lvl5pPr marL="2057400" indent="-228600" algn="l" eaLnBrk="0" hangingPunct="0">
              <a:buFont typeface="Wingdings" pitchFamily="2" charset="2"/>
              <a:buChar char="§"/>
              <a:defRPr sz="1000">
                <a:solidFill>
                  <a:schemeClr val="accent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9pPr>
          </a:lstStyle>
          <a:p>
            <a:pPr algn="ctr" defTabSz="457200" eaLnBrk="1" hangingPunct="1">
              <a:defRPr/>
            </a:pPr>
            <a:r>
              <a:rPr lang="en-US" altLang="en-US" sz="2400" kern="0" dirty="0" smtClean="0">
                <a:solidFill>
                  <a:schemeClr val="tx1"/>
                </a:solidFill>
                <a:latin typeface="Arial" panose="020B0604020202020204" pitchFamily="34" charset="0"/>
                <a:cs typeface="Arial" panose="020B0604020202020204" pitchFamily="34" charset="0"/>
              </a:rPr>
              <a:t>2021 </a:t>
            </a:r>
            <a:r>
              <a:rPr lang="en-US" altLang="en-US" sz="2400" kern="0" dirty="0">
                <a:solidFill>
                  <a:schemeClr val="tx1"/>
                </a:solidFill>
                <a:latin typeface="Arial" panose="020B0604020202020204" pitchFamily="34" charset="0"/>
                <a:cs typeface="Arial" panose="020B0604020202020204" pitchFamily="34" charset="0"/>
              </a:rPr>
              <a:t>Ford Mustang</a:t>
            </a:r>
          </a:p>
          <a:p>
            <a:pPr algn="ctr" defTabSz="457200" eaLnBrk="1" hangingPunct="1">
              <a:defRPr/>
            </a:pPr>
            <a:r>
              <a:rPr lang="en-US" altLang="en-US" sz="2400" kern="0" dirty="0">
                <a:solidFill>
                  <a:schemeClr val="tx1"/>
                </a:solidFill>
                <a:latin typeface="Arial" panose="020B0604020202020204" pitchFamily="34" charset="0"/>
                <a:cs typeface="Arial" panose="020B0604020202020204" pitchFamily="34" charset="0"/>
              </a:rPr>
              <a:t>Convertible GT</a:t>
            </a:r>
          </a:p>
          <a:p>
            <a:pPr algn="ctr" defTabSz="457200" eaLnBrk="1" hangingPunct="1">
              <a:defRPr/>
            </a:pPr>
            <a:endParaRPr lang="en-US" altLang="en-US" sz="2400" kern="0" dirty="0">
              <a:solidFill>
                <a:schemeClr val="tx1"/>
              </a:solidFill>
              <a:latin typeface="Arial" panose="020B0604020202020204" pitchFamily="34" charset="0"/>
              <a:cs typeface="Arial" panose="020B0604020202020204" pitchFamily="34" charset="0"/>
            </a:endParaRPr>
          </a:p>
          <a:p>
            <a:pPr algn="ctr" defTabSz="457200" eaLnBrk="1" hangingPunct="1">
              <a:defRPr/>
            </a:pPr>
            <a:r>
              <a:rPr lang="en-US" altLang="en-US" sz="2400" b="1" kern="0" dirty="0" smtClean="0">
                <a:solidFill>
                  <a:schemeClr val="tx1"/>
                </a:solidFill>
                <a:latin typeface="Arial" panose="020B0604020202020204" pitchFamily="34" charset="0"/>
                <a:cs typeface="Arial" panose="020B0604020202020204" pitchFamily="34" charset="0"/>
              </a:rPr>
              <a:t> Starting at $46,815</a:t>
            </a:r>
            <a:r>
              <a:rPr lang="en-US" altLang="en-US" sz="2400" kern="0" dirty="0" smtClean="0">
                <a:solidFill>
                  <a:schemeClr val="tx1"/>
                </a:solidFill>
                <a:latin typeface="Arial" panose="020B0604020202020204" pitchFamily="34" charset="0"/>
                <a:cs typeface="Arial" panose="020B0604020202020204" pitchFamily="34" charset="0"/>
              </a:rPr>
              <a:t> </a:t>
            </a:r>
            <a:endParaRPr lang="en-US" altLang="en-US" sz="2400" b="1" kern="0" dirty="0">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7946843" y="6291449"/>
            <a:ext cx="2263933"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Source: </a:t>
            </a:r>
            <a:r>
              <a:rPr lang="en-US" sz="1200" dirty="0" smtClean="0">
                <a:latin typeface="Arial" panose="020B0604020202020204" pitchFamily="34" charset="0"/>
                <a:cs typeface="Arial" panose="020B0604020202020204" pitchFamily="34" charset="0"/>
              </a:rPr>
              <a:t>Autotrader.com</a:t>
            </a:r>
            <a:endParaRPr lang="en-US" sz="1200" dirty="0">
              <a:latin typeface="Arial" panose="020B0604020202020204" pitchFamily="34" charset="0"/>
              <a:cs typeface="Arial" panose="020B0604020202020204" pitchFamily="34" charset="0"/>
            </a:endParaRPr>
          </a:p>
        </p:txBody>
      </p:sp>
      <p:sp>
        <p:nvSpPr>
          <p:cNvPr id="7" name="TextBox 3"/>
          <p:cNvSpPr txBox="1">
            <a:spLocks noChangeArrowheads="1"/>
          </p:cNvSpPr>
          <p:nvPr/>
        </p:nvSpPr>
        <p:spPr bwMode="auto">
          <a:xfrm>
            <a:off x="1957983" y="4652334"/>
            <a:ext cx="3048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sz="1600">
                <a:solidFill>
                  <a:schemeClr val="accent1"/>
                </a:solidFill>
                <a:latin typeface="Calibri" pitchFamily="34" charset="0"/>
                <a:ea typeface="MS PGothic" pitchFamily="34" charset="-128"/>
              </a:defRPr>
            </a:lvl1pPr>
            <a:lvl2pPr marL="742950" indent="-285750" algn="l" eaLnBrk="0" hangingPunct="0">
              <a:buChar char="–"/>
              <a:defRPr sz="1400">
                <a:solidFill>
                  <a:srgbClr val="AB710A"/>
                </a:solidFill>
                <a:latin typeface="Calibri" pitchFamily="34" charset="0"/>
                <a:ea typeface="MS PGothic" pitchFamily="34" charset="-128"/>
              </a:defRPr>
            </a:lvl2pPr>
            <a:lvl3pPr marL="1143000" indent="-228600" algn="l" eaLnBrk="0" hangingPunct="0">
              <a:buChar char="•"/>
              <a:defRPr sz="1200">
                <a:solidFill>
                  <a:schemeClr val="accent1"/>
                </a:solidFill>
                <a:latin typeface="Calibri" pitchFamily="34" charset="0"/>
                <a:ea typeface="MS PGothic" pitchFamily="34" charset="-128"/>
              </a:defRPr>
            </a:lvl3pPr>
            <a:lvl4pPr marL="1600200" indent="-228600" algn="l" eaLnBrk="0" hangingPunct="0">
              <a:buChar char="–"/>
              <a:defRPr sz="1100">
                <a:solidFill>
                  <a:schemeClr val="accent1"/>
                </a:solidFill>
                <a:latin typeface="Calibri" pitchFamily="34" charset="0"/>
                <a:ea typeface="MS PGothic" pitchFamily="34" charset="-128"/>
              </a:defRPr>
            </a:lvl4pPr>
            <a:lvl5pPr marL="2057400" indent="-228600" algn="l" eaLnBrk="0" hangingPunct="0">
              <a:buFont typeface="Wingdings" pitchFamily="2" charset="2"/>
              <a:buChar char="§"/>
              <a:defRPr sz="1000">
                <a:solidFill>
                  <a:schemeClr val="accent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9pPr>
          </a:lstStyle>
          <a:p>
            <a:pPr algn="ctr" defTabSz="457200" eaLnBrk="1" hangingPunct="1">
              <a:defRPr/>
            </a:pPr>
            <a:r>
              <a:rPr lang="en-US" altLang="en-US" sz="2400" kern="0" dirty="0" smtClean="0">
                <a:solidFill>
                  <a:schemeClr val="tx1"/>
                </a:solidFill>
                <a:latin typeface="Arial" panose="020B0604020202020204" pitchFamily="34" charset="0"/>
                <a:cs typeface="Arial" panose="020B0604020202020204" pitchFamily="34" charset="0"/>
              </a:rPr>
              <a:t>1996 </a:t>
            </a:r>
            <a:r>
              <a:rPr lang="en-US" altLang="en-US" sz="2400" kern="0" dirty="0">
                <a:solidFill>
                  <a:schemeClr val="tx1"/>
                </a:solidFill>
                <a:latin typeface="Arial" panose="020B0604020202020204" pitchFamily="34" charset="0"/>
                <a:cs typeface="Arial" panose="020B0604020202020204" pitchFamily="34" charset="0"/>
              </a:rPr>
              <a:t>Ford Mustang</a:t>
            </a:r>
          </a:p>
          <a:p>
            <a:pPr algn="ctr" defTabSz="457200" eaLnBrk="1" hangingPunct="1">
              <a:defRPr/>
            </a:pPr>
            <a:r>
              <a:rPr lang="en-US" altLang="en-US" sz="2400" kern="0" dirty="0">
                <a:solidFill>
                  <a:schemeClr val="tx1"/>
                </a:solidFill>
                <a:latin typeface="Arial" panose="020B0604020202020204" pitchFamily="34" charset="0"/>
                <a:cs typeface="Arial" panose="020B0604020202020204" pitchFamily="34" charset="0"/>
              </a:rPr>
              <a:t>Convertible GT</a:t>
            </a:r>
          </a:p>
          <a:p>
            <a:pPr algn="ctr" defTabSz="457200" eaLnBrk="1" hangingPunct="1">
              <a:defRPr/>
            </a:pPr>
            <a:endParaRPr lang="en-US" altLang="en-US" sz="2400" kern="0" dirty="0">
              <a:solidFill>
                <a:schemeClr val="tx1"/>
              </a:solidFill>
              <a:latin typeface="Arial" panose="020B0604020202020204" pitchFamily="34" charset="0"/>
              <a:cs typeface="Arial" panose="020B0604020202020204" pitchFamily="34" charset="0"/>
            </a:endParaRPr>
          </a:p>
          <a:p>
            <a:pPr algn="ctr" defTabSz="457200" eaLnBrk="1" hangingPunct="1">
              <a:defRPr/>
            </a:pPr>
            <a:r>
              <a:rPr lang="en-US" altLang="en-US" sz="2400" b="1" kern="0" dirty="0">
                <a:solidFill>
                  <a:schemeClr val="tx1"/>
                </a:solidFill>
                <a:latin typeface="Arial" panose="020B0604020202020204" pitchFamily="34" charset="0"/>
                <a:cs typeface="Arial" panose="020B0604020202020204" pitchFamily="34" charset="0"/>
              </a:rPr>
              <a:t>$</a:t>
            </a:r>
            <a:r>
              <a:rPr lang="en-US" altLang="en-US" sz="2400" b="1" kern="0" dirty="0" smtClean="0">
                <a:solidFill>
                  <a:schemeClr val="tx1"/>
                </a:solidFill>
                <a:latin typeface="Arial" panose="020B0604020202020204" pitchFamily="34" charset="0"/>
                <a:cs typeface="Arial" panose="020B0604020202020204" pitchFamily="34" charset="0"/>
              </a:rPr>
              <a:t>23,495 MSRP</a:t>
            </a:r>
            <a:endParaRPr lang="en-US" altLang="en-US" sz="2400" b="1" kern="0" dirty="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2206538" y="6291448"/>
            <a:ext cx="26670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Source: Autotrader.com</a:t>
            </a:r>
          </a:p>
        </p:txBody>
      </p:sp>
      <p:sp>
        <p:nvSpPr>
          <p:cNvPr id="7169" name="Title 1"/>
          <p:cNvSpPr>
            <a:spLocks noGrp="1"/>
          </p:cNvSpPr>
          <p:nvPr>
            <p:ph type="title"/>
          </p:nvPr>
        </p:nvSpPr>
        <p:spPr/>
        <p:txBody>
          <a:bodyPr/>
          <a:lstStyle/>
          <a:p>
            <a:r>
              <a:rPr lang="en-US" altLang="en-US" dirty="0" smtClean="0"/>
              <a:t>Why Not Just Save?</a:t>
            </a:r>
          </a:p>
        </p:txBody>
      </p:sp>
      <p:pic>
        <p:nvPicPr>
          <p:cNvPr id="8" name="Picture 7"/>
          <p:cNvPicPr>
            <a:picLocks noChangeAspect="1"/>
          </p:cNvPicPr>
          <p:nvPr/>
        </p:nvPicPr>
        <p:blipFill>
          <a:blip r:embed="rId3"/>
          <a:stretch>
            <a:fillRect/>
          </a:stretch>
        </p:blipFill>
        <p:spPr>
          <a:xfrm>
            <a:off x="6989396" y="2429854"/>
            <a:ext cx="3932261" cy="2091109"/>
          </a:xfrm>
          <a:prstGeom prst="rect">
            <a:avLst/>
          </a:prstGeom>
        </p:spPr>
      </p:pic>
      <p:pic>
        <p:nvPicPr>
          <p:cNvPr id="10" name="Picture 9"/>
          <p:cNvPicPr>
            <a:picLocks noChangeAspect="1"/>
          </p:cNvPicPr>
          <p:nvPr/>
        </p:nvPicPr>
        <p:blipFill rotWithShape="1">
          <a:blip r:embed="rId4"/>
          <a:srcRect t="22602" b="4019"/>
          <a:stretch/>
        </p:blipFill>
        <p:spPr>
          <a:xfrm>
            <a:off x="1614121" y="2429854"/>
            <a:ext cx="3735725" cy="2043672"/>
          </a:xfrm>
          <a:prstGeom prst="rect">
            <a:avLst/>
          </a:prstGeom>
        </p:spPr>
      </p:pic>
    </p:spTree>
    <p:extLst>
      <p:ext uri="{BB962C8B-B14F-4D97-AF65-F5344CB8AC3E}">
        <p14:creationId xmlns:p14="http://schemas.microsoft.com/office/powerpoint/2010/main" val="3113148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smtClean="0"/>
              <a:t>Saving vs. Investing</a:t>
            </a:r>
          </a:p>
        </p:txBody>
      </p:sp>
      <p:sp>
        <p:nvSpPr>
          <p:cNvPr id="7170" name="Content Placeholder 2"/>
          <p:cNvSpPr>
            <a:spLocks noGrp="1"/>
          </p:cNvSpPr>
          <p:nvPr>
            <p:ph idx="1"/>
          </p:nvPr>
        </p:nvSpPr>
        <p:spPr/>
        <p:txBody>
          <a:bodyPr/>
          <a:lstStyle/>
          <a:p>
            <a:pPr algn="ctr"/>
            <a:r>
              <a:rPr lang="en-US" altLang="en-US" sz="3600" b="1" dirty="0">
                <a:solidFill>
                  <a:srgbClr val="269092"/>
                </a:solidFill>
              </a:rPr>
              <a:t>Saving:</a:t>
            </a:r>
          </a:p>
          <a:p>
            <a:pPr algn="ctr"/>
            <a:r>
              <a:rPr lang="en-US" altLang="en-US" sz="3600" dirty="0"/>
              <a:t>The money you earn but don’t spend</a:t>
            </a:r>
          </a:p>
          <a:p>
            <a:pPr algn="ctr"/>
            <a:endParaRPr lang="en-US" altLang="en-US" sz="3600" dirty="0"/>
          </a:p>
          <a:p>
            <a:pPr algn="ctr"/>
            <a:r>
              <a:rPr lang="en-US" altLang="en-US" sz="3600" b="1" dirty="0">
                <a:solidFill>
                  <a:srgbClr val="269092"/>
                </a:solidFill>
              </a:rPr>
              <a:t>Investing</a:t>
            </a:r>
            <a:r>
              <a:rPr lang="en-US" altLang="en-US" sz="3600" dirty="0">
                <a:solidFill>
                  <a:srgbClr val="269092"/>
                </a:solidFill>
              </a:rPr>
              <a:t>:</a:t>
            </a:r>
          </a:p>
          <a:p>
            <a:pPr algn="ctr"/>
            <a:r>
              <a:rPr lang="en-US" altLang="en-US" sz="3600" dirty="0"/>
              <a:t>Making that money grow</a:t>
            </a:r>
          </a:p>
        </p:txBody>
      </p:sp>
    </p:spTree>
    <p:extLst>
      <p:ext uri="{BB962C8B-B14F-4D97-AF65-F5344CB8AC3E}">
        <p14:creationId xmlns:p14="http://schemas.microsoft.com/office/powerpoint/2010/main" val="2283049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409"/>
          <a:stretch/>
        </p:blipFill>
        <p:spPr>
          <a:xfrm>
            <a:off x="1438689" y="2077448"/>
            <a:ext cx="9403480" cy="4284379"/>
          </a:xfrm>
          <a:prstGeom prst="rect">
            <a:avLst/>
          </a:prstGeom>
        </p:spPr>
      </p:pic>
      <p:sp>
        <p:nvSpPr>
          <p:cNvPr id="3" name="Rectangle 2"/>
          <p:cNvSpPr/>
          <p:nvPr/>
        </p:nvSpPr>
        <p:spPr>
          <a:xfrm>
            <a:off x="2949765" y="4794902"/>
            <a:ext cx="1324402" cy="338554"/>
          </a:xfrm>
          <a:prstGeom prst="rect">
            <a:avLst/>
          </a:prstGeom>
        </p:spPr>
        <p:txBody>
          <a:bodyPr wrap="none">
            <a:spAutoFit/>
          </a:bodyPr>
          <a:lstStyle/>
          <a:p>
            <a:pPr algn="ctr"/>
            <a:r>
              <a:rPr lang="en-US" altLang="en-US" sz="1600" b="1" dirty="0" smtClean="0">
                <a:solidFill>
                  <a:srgbClr val="269092"/>
                </a:solidFill>
                <a:latin typeface="Arial" panose="020B0604020202020204" pitchFamily="34" charset="0"/>
                <a:cs typeface="Arial" panose="020B0604020202020204" pitchFamily="34" charset="0"/>
              </a:rPr>
              <a:t>$100/month</a:t>
            </a:r>
            <a:endParaRPr lang="en-US" altLang="en-US" sz="1600" b="1" dirty="0">
              <a:solidFill>
                <a:srgbClr val="269092"/>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t>Example of Compound </a:t>
            </a:r>
            <a:r>
              <a:rPr lang="en-US" dirty="0" smtClean="0"/>
              <a:t>Growth</a:t>
            </a:r>
            <a:endParaRPr lang="en-US" dirty="0"/>
          </a:p>
        </p:txBody>
      </p:sp>
      <p:sp>
        <p:nvSpPr>
          <p:cNvPr id="6" name="Rectangle 5"/>
          <p:cNvSpPr/>
          <p:nvPr/>
        </p:nvSpPr>
        <p:spPr>
          <a:xfrm>
            <a:off x="8324496" y="2285770"/>
            <a:ext cx="1907766" cy="584775"/>
          </a:xfrm>
          <a:prstGeom prst="rect">
            <a:avLst/>
          </a:prstGeom>
        </p:spPr>
        <p:txBody>
          <a:bodyPr wrap="none">
            <a:spAutoFit/>
          </a:bodyPr>
          <a:lstStyle/>
          <a:p>
            <a:pPr algn="ctr"/>
            <a:r>
              <a:rPr lang="en-US" altLang="en-US" sz="1600" b="1" dirty="0" smtClean="0">
                <a:solidFill>
                  <a:srgbClr val="C00000"/>
                </a:solidFill>
                <a:latin typeface="Arial" panose="020B0604020202020204" pitchFamily="34" charset="0"/>
                <a:cs typeface="Arial" panose="020B0604020202020204" pitchFamily="34" charset="0"/>
              </a:rPr>
              <a:t>Value at 40 years:</a:t>
            </a:r>
          </a:p>
          <a:p>
            <a:pPr algn="ctr"/>
            <a:r>
              <a:rPr lang="en-US" altLang="en-US" sz="1600" b="1" dirty="0" smtClean="0">
                <a:solidFill>
                  <a:srgbClr val="C00000"/>
                </a:solidFill>
                <a:latin typeface="Arial" panose="020B0604020202020204" pitchFamily="34" charset="0"/>
                <a:cs typeface="Arial" panose="020B0604020202020204" pitchFamily="34" charset="0"/>
              </a:rPr>
              <a:t>$239,562</a:t>
            </a:r>
            <a:endParaRPr lang="en-US" altLang="en-US" sz="16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9415772" y="6500327"/>
            <a:ext cx="2594053" cy="276999"/>
          </a:xfrm>
          <a:prstGeom prst="rect">
            <a:avLst/>
          </a:prstGeom>
          <a:noFill/>
        </p:spPr>
        <p:txBody>
          <a:bodyPr wrap="square" rtlCol="0">
            <a:spAutoFit/>
          </a:bodyPr>
          <a:lstStyle/>
          <a:p>
            <a:r>
              <a:rPr lang="en-US" sz="1200" i="1" dirty="0" smtClean="0">
                <a:latin typeface="Arial" panose="020B0604020202020204" pitchFamily="34" charset="0"/>
                <a:cs typeface="Arial" panose="020B0604020202020204" pitchFamily="34" charset="0"/>
              </a:rPr>
              <a:t>7</a:t>
            </a:r>
            <a:r>
              <a:rPr lang="en-US" sz="1200" i="1" dirty="0">
                <a:latin typeface="Arial" panose="020B0604020202020204" pitchFamily="34" charset="0"/>
                <a:cs typeface="Arial" panose="020B0604020202020204" pitchFamily="34" charset="0"/>
              </a:rPr>
              <a:t>% average annual </a:t>
            </a:r>
            <a:r>
              <a:rPr lang="en-US" sz="1200" i="1" dirty="0" smtClean="0">
                <a:latin typeface="Arial" panose="020B0604020202020204" pitchFamily="34" charset="0"/>
                <a:cs typeface="Arial" panose="020B0604020202020204" pitchFamily="34" charset="0"/>
              </a:rPr>
              <a:t>growth</a:t>
            </a:r>
            <a:endParaRPr lang="en-US" sz="1200" i="1" dirty="0">
              <a:latin typeface="Arial" panose="020B0604020202020204" pitchFamily="34" charset="0"/>
              <a:cs typeface="Arial" panose="020B0604020202020204" pitchFamily="34" charset="0"/>
            </a:endParaRPr>
          </a:p>
        </p:txBody>
      </p:sp>
      <p:sp>
        <p:nvSpPr>
          <p:cNvPr id="9" name="Rectangle 8"/>
          <p:cNvSpPr/>
          <p:nvPr/>
        </p:nvSpPr>
        <p:spPr>
          <a:xfrm>
            <a:off x="9860251" y="5165625"/>
            <a:ext cx="2111476" cy="338554"/>
          </a:xfrm>
          <a:prstGeom prst="rect">
            <a:avLst/>
          </a:prstGeom>
        </p:spPr>
        <p:txBody>
          <a:bodyPr wrap="none">
            <a:spAutoFit/>
          </a:bodyPr>
          <a:lstStyle/>
          <a:p>
            <a:pPr algn="ctr"/>
            <a:r>
              <a:rPr lang="en-US" altLang="en-US" sz="1600" b="1" dirty="0" smtClean="0">
                <a:solidFill>
                  <a:srgbClr val="269092"/>
                </a:solidFill>
                <a:latin typeface="Arial" panose="020B0604020202020204" pitchFamily="34" charset="0"/>
                <a:cs typeface="Arial" panose="020B0604020202020204" pitchFamily="34" charset="0"/>
              </a:rPr>
              <a:t>$48,000 contributed</a:t>
            </a:r>
            <a:endParaRPr lang="en-US" altLang="en-US" sz="1600" b="1" dirty="0">
              <a:solidFill>
                <a:srgbClr val="2690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142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 Jones Over 30 Years</a:t>
            </a:r>
            <a:endParaRPr lang="en-US" dirty="0"/>
          </a:p>
        </p:txBody>
      </p:sp>
      <p:pic>
        <p:nvPicPr>
          <p:cNvPr id="5" name="Content Placeholder 4" descr="Chart begins in March 1990 and ends in March 2020. Chart shows how growth is not uniform, with peaks and valleys. However, the overall long-term trend has been positive." title="Chart showing Dow Jones over 30 yea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7426" y="2010912"/>
            <a:ext cx="7325009" cy="4607377"/>
          </a:xfrm>
        </p:spPr>
      </p:pic>
    </p:spTree>
    <p:extLst>
      <p:ext uri="{BB962C8B-B14F-4D97-AF65-F5344CB8AC3E}">
        <p14:creationId xmlns:p14="http://schemas.microsoft.com/office/powerpoint/2010/main" val="253800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Starting Early</a:t>
            </a:r>
            <a:endParaRPr lang="en-US" dirty="0"/>
          </a:p>
        </p:txBody>
      </p:sp>
      <p:sp>
        <p:nvSpPr>
          <p:cNvPr id="7" name="Content Placeholder 6"/>
          <p:cNvSpPr>
            <a:spLocks noGrp="1"/>
          </p:cNvSpPr>
          <p:nvPr>
            <p:ph idx="1"/>
          </p:nvPr>
        </p:nvSpPr>
        <p:spPr/>
        <p:txBody>
          <a:bodyPr/>
          <a:lstStyle/>
          <a:p>
            <a:r>
              <a:rPr lang="en-US" dirty="0" smtClean="0"/>
              <a:t>The earlier you start, the less money you need to invest to reach your goals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37804531"/>
              </p:ext>
            </p:extLst>
          </p:nvPr>
        </p:nvGraphicFramePr>
        <p:xfrm>
          <a:off x="2057401" y="3309558"/>
          <a:ext cx="8539841" cy="2982725"/>
        </p:xfrm>
        <a:graphic>
          <a:graphicData uri="http://schemas.openxmlformats.org/drawingml/2006/table">
            <a:tbl>
              <a:tblPr firstRow="1" bandRow="1">
                <a:tableStyleId>{93296810-A885-4BE3-A3E7-6D5BEEA58F35}</a:tableStyleId>
              </a:tblPr>
              <a:tblGrid>
                <a:gridCol w="1870452">
                  <a:extLst>
                    <a:ext uri="{9D8B030D-6E8A-4147-A177-3AD203B41FA5}">
                      <a16:colId xmlns:a16="http://schemas.microsoft.com/office/drawing/2014/main" val="522022475"/>
                    </a:ext>
                  </a:extLst>
                </a:gridCol>
                <a:gridCol w="3298944">
                  <a:extLst>
                    <a:ext uri="{9D8B030D-6E8A-4147-A177-3AD203B41FA5}">
                      <a16:colId xmlns:a16="http://schemas.microsoft.com/office/drawing/2014/main" val="2363015077"/>
                    </a:ext>
                  </a:extLst>
                </a:gridCol>
                <a:gridCol w="3370445">
                  <a:extLst>
                    <a:ext uri="{9D8B030D-6E8A-4147-A177-3AD203B41FA5}">
                      <a16:colId xmlns:a16="http://schemas.microsoft.com/office/drawing/2014/main" val="3332928006"/>
                    </a:ext>
                  </a:extLst>
                </a:gridCol>
              </a:tblGrid>
              <a:tr h="596545">
                <a:tc>
                  <a:txBody>
                    <a:bodyPr/>
                    <a:lstStyle/>
                    <a:p>
                      <a:endParaRPr lang="en-US" sz="2800" dirty="0">
                        <a:latin typeface="Arial" panose="020B0604020202020204" pitchFamily="34" charset="0"/>
                        <a:cs typeface="Arial" panose="020B0604020202020204" pitchFamily="34" charset="0"/>
                      </a:endParaRPr>
                    </a:p>
                  </a:txBody>
                  <a:tcPr anchor="ctr"/>
                </a:tc>
                <a:tc>
                  <a:txBody>
                    <a:bodyPr/>
                    <a:lstStyle/>
                    <a:p>
                      <a:pPr algn="ctr"/>
                      <a:r>
                        <a:rPr lang="en-US" sz="2800" dirty="0" smtClean="0"/>
                        <a:t>$250,000 by 65</a:t>
                      </a:r>
                      <a:endParaRPr lang="en-US" sz="2800" dirty="0">
                        <a:latin typeface="Arial" panose="020B0604020202020204" pitchFamily="34" charset="0"/>
                        <a:cs typeface="Arial" panose="020B0604020202020204" pitchFamily="34" charset="0"/>
                      </a:endParaRPr>
                    </a:p>
                  </a:txBody>
                  <a:tcPr anchor="ctr"/>
                </a:tc>
                <a:tc>
                  <a:txBody>
                    <a:bodyPr/>
                    <a:lstStyle/>
                    <a:p>
                      <a:pPr algn="ctr"/>
                      <a:r>
                        <a:rPr lang="en-US" sz="2800" dirty="0" smtClean="0"/>
                        <a:t>$500,000 by 65</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65890975"/>
                  </a:ext>
                </a:extLst>
              </a:tr>
              <a:tr h="596545">
                <a:tc>
                  <a:txBody>
                    <a:bodyPr/>
                    <a:lstStyle/>
                    <a:p>
                      <a:r>
                        <a:rPr lang="en-US" sz="2800" dirty="0" smtClean="0"/>
                        <a:t>Age 25</a:t>
                      </a:r>
                      <a:endParaRPr lang="en-US" sz="2800" dirty="0">
                        <a:latin typeface="Arial" panose="020B0604020202020204" pitchFamily="34" charset="0"/>
                        <a:cs typeface="Arial" panose="020B0604020202020204" pitchFamily="34" charset="0"/>
                      </a:endParaRPr>
                    </a:p>
                  </a:txBody>
                  <a:tcPr anchor="ctr"/>
                </a:tc>
                <a:tc>
                  <a:txBody>
                    <a:bodyPr/>
                    <a:lstStyle/>
                    <a:p>
                      <a:r>
                        <a:rPr lang="en-US" sz="2800" dirty="0" smtClean="0"/>
                        <a:t>$104/month</a:t>
                      </a:r>
                      <a:endParaRPr lang="en-US" sz="2800" dirty="0" smtClean="0">
                        <a:latin typeface="Arial" panose="020B0604020202020204" pitchFamily="34" charset="0"/>
                        <a:cs typeface="Arial" panose="020B0604020202020204" pitchFamily="34" charset="0"/>
                      </a:endParaRPr>
                    </a:p>
                  </a:txBody>
                  <a:tcPr anchor="ctr"/>
                </a:tc>
                <a:tc>
                  <a:txBody>
                    <a:bodyPr/>
                    <a:lstStyle/>
                    <a:p>
                      <a:r>
                        <a:rPr lang="en-US" sz="2800" dirty="0" smtClean="0"/>
                        <a:t>$209/month</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20893230"/>
                  </a:ext>
                </a:extLst>
              </a:tr>
              <a:tr h="596545">
                <a:tc>
                  <a:txBody>
                    <a:bodyPr/>
                    <a:lstStyle/>
                    <a:p>
                      <a:r>
                        <a:rPr lang="en-US" sz="2800" dirty="0" smtClean="0"/>
                        <a:t>Age 35</a:t>
                      </a:r>
                      <a:endParaRPr lang="en-US" sz="2800" dirty="0">
                        <a:latin typeface="Arial" panose="020B0604020202020204" pitchFamily="34" charset="0"/>
                        <a:cs typeface="Arial" panose="020B0604020202020204" pitchFamily="34" charset="0"/>
                      </a:endParaRPr>
                    </a:p>
                  </a:txBody>
                  <a:tcPr anchor="ctr"/>
                </a:tc>
                <a:tc>
                  <a:txBody>
                    <a:bodyPr/>
                    <a:lstStyle/>
                    <a:p>
                      <a:r>
                        <a:rPr lang="en-US" sz="2800" dirty="0" smtClean="0"/>
                        <a:t>$221/month</a:t>
                      </a:r>
                      <a:endParaRPr lang="en-US" sz="2800" dirty="0">
                        <a:latin typeface="Arial" panose="020B0604020202020204" pitchFamily="34" charset="0"/>
                        <a:cs typeface="Arial" panose="020B0604020202020204" pitchFamily="34" charset="0"/>
                      </a:endParaRPr>
                    </a:p>
                  </a:txBody>
                  <a:tcPr anchor="ctr"/>
                </a:tc>
                <a:tc>
                  <a:txBody>
                    <a:bodyPr/>
                    <a:lstStyle/>
                    <a:p>
                      <a:r>
                        <a:rPr lang="en-US" sz="2800" dirty="0" smtClean="0"/>
                        <a:t>$441/month</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75001692"/>
                  </a:ext>
                </a:extLst>
              </a:tr>
              <a:tr h="596545">
                <a:tc>
                  <a:txBody>
                    <a:bodyPr/>
                    <a:lstStyle/>
                    <a:p>
                      <a:r>
                        <a:rPr lang="en-US" sz="2800" dirty="0" smtClean="0"/>
                        <a:t>Age 45</a:t>
                      </a:r>
                      <a:endParaRPr lang="en-US" sz="2800" dirty="0">
                        <a:latin typeface="Arial" panose="020B0604020202020204" pitchFamily="34" charset="0"/>
                        <a:cs typeface="Arial" panose="020B0604020202020204" pitchFamily="34" charset="0"/>
                      </a:endParaRPr>
                    </a:p>
                  </a:txBody>
                  <a:tcPr anchor="ctr"/>
                </a:tc>
                <a:tc>
                  <a:txBody>
                    <a:bodyPr/>
                    <a:lstStyle/>
                    <a:p>
                      <a:r>
                        <a:rPr lang="en-US" sz="2800" dirty="0" smtClean="0"/>
                        <a:t>$508/month</a:t>
                      </a:r>
                      <a:endParaRPr lang="en-US" sz="2800" dirty="0">
                        <a:latin typeface="Arial" panose="020B0604020202020204" pitchFamily="34" charset="0"/>
                        <a:cs typeface="Arial" panose="020B0604020202020204" pitchFamily="34" charset="0"/>
                      </a:endParaRPr>
                    </a:p>
                  </a:txBody>
                  <a:tcPr anchor="ctr"/>
                </a:tc>
                <a:tc>
                  <a:txBody>
                    <a:bodyPr/>
                    <a:lstStyle/>
                    <a:p>
                      <a:r>
                        <a:rPr lang="en-US" sz="2800" dirty="0" smtClean="0"/>
                        <a:t>$1,016/month</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61513741"/>
                  </a:ext>
                </a:extLst>
              </a:tr>
              <a:tr h="596545">
                <a:tc>
                  <a:txBody>
                    <a:bodyPr/>
                    <a:lstStyle/>
                    <a:p>
                      <a:r>
                        <a:rPr lang="en-US" sz="2800" dirty="0" smtClean="0"/>
                        <a:t>Age</a:t>
                      </a:r>
                      <a:r>
                        <a:rPr lang="en-US" sz="2800" baseline="0" dirty="0" smtClean="0"/>
                        <a:t> 55</a:t>
                      </a:r>
                      <a:endParaRPr lang="en-US" sz="2800" dirty="0">
                        <a:latin typeface="Arial" panose="020B0604020202020204" pitchFamily="34" charset="0"/>
                        <a:cs typeface="Arial" panose="020B0604020202020204" pitchFamily="34" charset="0"/>
                      </a:endParaRPr>
                    </a:p>
                  </a:txBody>
                  <a:tcPr anchor="ctr"/>
                </a:tc>
                <a:tc>
                  <a:txBody>
                    <a:bodyPr/>
                    <a:lstStyle/>
                    <a:p>
                      <a:r>
                        <a:rPr lang="en-US" sz="2800" dirty="0" smtClean="0"/>
                        <a:t>$1,508/month</a:t>
                      </a:r>
                      <a:endParaRPr lang="en-US" sz="2800" dirty="0">
                        <a:latin typeface="Arial" panose="020B0604020202020204" pitchFamily="34" charset="0"/>
                        <a:cs typeface="Arial" panose="020B0604020202020204" pitchFamily="34" charset="0"/>
                      </a:endParaRPr>
                    </a:p>
                  </a:txBody>
                  <a:tcPr anchor="ctr"/>
                </a:tc>
                <a:tc>
                  <a:txBody>
                    <a:bodyPr/>
                    <a:lstStyle/>
                    <a:p>
                      <a:r>
                        <a:rPr lang="en-US" sz="2800" dirty="0" smtClean="0"/>
                        <a:t>$3,016/month</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76337274"/>
                  </a:ext>
                </a:extLst>
              </a:tr>
            </a:tbl>
          </a:graphicData>
        </a:graphic>
      </p:graphicFrame>
      <p:sp>
        <p:nvSpPr>
          <p:cNvPr id="5" name="TextBox 4"/>
          <p:cNvSpPr txBox="1"/>
          <p:nvPr/>
        </p:nvSpPr>
        <p:spPr>
          <a:xfrm>
            <a:off x="1375259" y="6503823"/>
            <a:ext cx="10365338" cy="261610"/>
          </a:xfrm>
          <a:prstGeom prst="rect">
            <a:avLst/>
          </a:prstGeom>
          <a:noFill/>
        </p:spPr>
        <p:txBody>
          <a:bodyPr wrap="none" rtlCol="0">
            <a:spAutoFit/>
          </a:bodyPr>
          <a:lstStyle/>
          <a:p>
            <a:pPr algn="ctr"/>
            <a:r>
              <a:rPr lang="en-US" sz="1100" i="1" dirty="0" smtClean="0">
                <a:latin typeface="Arial" panose="020B0604020202020204" pitchFamily="34" charset="0"/>
                <a:cs typeface="Arial" panose="020B0604020202020204" pitchFamily="34" charset="0"/>
              </a:rPr>
              <a:t>Assumes 7% rate of growth                                                                                                                                                 Source: Investor.gov Savings Goal Calculator </a:t>
            </a:r>
            <a:endParaRPr lang="en-US" sz="1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066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smtClean="0"/>
              <a:t>SEC Disclaimer</a:t>
            </a:r>
            <a:endParaRPr lang="en-US" altLang="en-US" dirty="0" smtClean="0"/>
          </a:p>
        </p:txBody>
      </p:sp>
      <p:sp>
        <p:nvSpPr>
          <p:cNvPr id="7170" name="Content Placeholder 2"/>
          <p:cNvSpPr>
            <a:spLocks noGrp="1"/>
          </p:cNvSpPr>
          <p:nvPr>
            <p:ph idx="1"/>
          </p:nvPr>
        </p:nvSpPr>
        <p:spPr/>
        <p:txBody>
          <a:bodyPr/>
          <a:lstStyle/>
          <a:p>
            <a:r>
              <a:rPr lang="en-US" altLang="en-US" dirty="0" smtClean="0"/>
              <a:t>The SEC’s Office of Investor Education and Advocacy is providing this information as a service to investors. This presentation is not a statement of official SEC policy, a legal interpretation, or investment advice.</a:t>
            </a:r>
          </a:p>
          <a:p>
            <a:endParaRPr lang="en-US" altLang="en-US" dirty="0" smtClean="0"/>
          </a:p>
          <a:p>
            <a:endParaRPr lang="en-US" altLang="en-US" dirty="0" smtClean="0"/>
          </a:p>
          <a:p>
            <a:endParaRPr lang="en-US" altLang="en-US" dirty="0" smtClean="0"/>
          </a:p>
          <a:p>
            <a:endParaRPr lang="en-US" altLang="en-US" dirty="0" smtClean="0"/>
          </a:p>
        </p:txBody>
      </p:sp>
    </p:spTree>
    <p:extLst>
      <p:ext uri="{BB962C8B-B14F-4D97-AF65-F5344CB8AC3E}">
        <p14:creationId xmlns:p14="http://schemas.microsoft.com/office/powerpoint/2010/main" val="2008241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 Your Saving and Investing</a:t>
            </a:r>
            <a:endParaRPr lang="en-US" dirty="0"/>
          </a:p>
        </p:txBody>
      </p:sp>
      <p:graphicFrame>
        <p:nvGraphicFramePr>
          <p:cNvPr id="4" name="Content Placeholder 3"/>
          <p:cNvGraphicFramePr>
            <a:graphicFrameLocks noGrp="1"/>
          </p:cNvGraphicFramePr>
          <p:nvPr>
            <p:ph idx="1"/>
            <p:extLst/>
          </p:nvPr>
        </p:nvGraphicFramePr>
        <p:xfrm>
          <a:off x="2433711" y="2269372"/>
          <a:ext cx="9284676" cy="4573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954440" y="2982133"/>
            <a:ext cx="1963892" cy="830997"/>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dirty="0" smtClean="0">
                <a:latin typeface="Arial" panose="020B0604020202020204" pitchFamily="34" charset="0"/>
                <a:cs typeface="Arial" panose="020B0604020202020204" pitchFamily="34" charset="0"/>
              </a:rPr>
              <a:t>$75 per </a:t>
            </a:r>
          </a:p>
          <a:p>
            <a:r>
              <a:rPr lang="en-US" sz="2400" dirty="0" smtClean="0">
                <a:latin typeface="Arial" panose="020B0604020202020204" pitchFamily="34" charset="0"/>
                <a:cs typeface="Arial" panose="020B0604020202020204" pitchFamily="34" charset="0"/>
              </a:rPr>
              <a:t>month</a:t>
            </a:r>
            <a:endParaRPr lang="en-US" sz="2400" dirty="0">
              <a:latin typeface="Arial" panose="020B0604020202020204" pitchFamily="34" charset="0"/>
              <a:cs typeface="Arial" panose="020B0604020202020204" pitchFamily="34" charset="0"/>
            </a:endParaRPr>
          </a:p>
        </p:txBody>
      </p:sp>
      <p:sp>
        <p:nvSpPr>
          <p:cNvPr id="6" name="Oval 5"/>
          <p:cNvSpPr/>
          <p:nvPr/>
        </p:nvSpPr>
        <p:spPr>
          <a:xfrm flipV="1">
            <a:off x="5402953" y="3479234"/>
            <a:ext cx="283270" cy="147006"/>
          </a:xfrm>
          <a:prstGeom prst="ellipse">
            <a:avLst/>
          </a:prstGeom>
        </p:spPr>
        <p:style>
          <a:lnRef idx="2">
            <a:schemeClr val="lt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sp>
      <p:pic>
        <p:nvPicPr>
          <p:cNvPr id="7" name="Picture 6"/>
          <p:cNvPicPr>
            <a:picLocks noChangeAspect="1"/>
          </p:cNvPicPr>
          <p:nvPr/>
        </p:nvPicPr>
        <p:blipFill>
          <a:blip r:embed="rId8"/>
          <a:stretch>
            <a:fillRect/>
          </a:stretch>
        </p:blipFill>
        <p:spPr>
          <a:xfrm>
            <a:off x="6841009" y="3910782"/>
            <a:ext cx="408467" cy="198598"/>
          </a:xfrm>
          <a:prstGeom prst="rect">
            <a:avLst/>
          </a:prstGeom>
        </p:spPr>
      </p:pic>
    </p:spTree>
    <p:extLst>
      <p:ext uri="{BB962C8B-B14F-4D97-AF65-F5344CB8AC3E}">
        <p14:creationId xmlns:p14="http://schemas.microsoft.com/office/powerpoint/2010/main" val="2802085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Investment Products</a:t>
            </a:r>
            <a:endParaRPr lang="en-US" dirty="0"/>
          </a:p>
        </p:txBody>
      </p:sp>
    </p:spTree>
    <p:extLst>
      <p:ext uri="{BB962C8B-B14F-4D97-AF65-F5344CB8AC3E}">
        <p14:creationId xmlns:p14="http://schemas.microsoft.com/office/powerpoint/2010/main" val="162285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Investments Have…</a:t>
            </a:r>
            <a:endParaRPr lang="en-US" dirty="0"/>
          </a:p>
        </p:txBody>
      </p:sp>
      <p:pic>
        <p:nvPicPr>
          <p:cNvPr id="5" name="Picture 4" title="Blocks spelling out word ris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246" y="2817231"/>
            <a:ext cx="3373632" cy="3658682"/>
          </a:xfrm>
          <a:prstGeom prst="rect">
            <a:avLst/>
          </a:prstGeom>
        </p:spPr>
      </p:pic>
    </p:spTree>
    <p:extLst>
      <p:ext uri="{BB962C8B-B14F-4D97-AF65-F5344CB8AC3E}">
        <p14:creationId xmlns:p14="http://schemas.microsoft.com/office/powerpoint/2010/main" val="3483414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a:off x="2682240" y="2198795"/>
            <a:ext cx="7312856" cy="381932"/>
          </a:xfrm>
          <a:prstGeom prst="homePlate">
            <a:avLst/>
          </a:prstGeom>
          <a:gradFill flip="none" rotWithShape="1">
            <a:gsLst>
              <a:gs pos="3000">
                <a:srgbClr val="83BD5B"/>
              </a:gs>
              <a:gs pos="100000">
                <a:srgbClr val="18822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Short-Term Goals                                      Long-Term Goals</a:t>
            </a:r>
          </a:p>
        </p:txBody>
      </p:sp>
      <p:sp>
        <p:nvSpPr>
          <p:cNvPr id="23" name="Pentagon 22"/>
          <p:cNvSpPr/>
          <p:nvPr/>
        </p:nvSpPr>
        <p:spPr>
          <a:xfrm>
            <a:off x="2682240" y="6111484"/>
            <a:ext cx="7469945" cy="356380"/>
          </a:xfrm>
          <a:prstGeom prst="homePlate">
            <a:avLst/>
          </a:prstGeom>
          <a:gradFill>
            <a:gsLst>
              <a:gs pos="51500">
                <a:srgbClr val="F6CB16"/>
              </a:gs>
              <a:gs pos="1000">
                <a:srgbClr val="55A351"/>
              </a:gs>
              <a:gs pos="100000">
                <a:srgbClr val="CC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Lower Risk                                                          Higher Risk</a:t>
            </a:r>
          </a:p>
        </p:txBody>
      </p:sp>
      <p:sp>
        <p:nvSpPr>
          <p:cNvPr id="2" name="Title 1"/>
          <p:cNvSpPr>
            <a:spLocks noGrp="1"/>
          </p:cNvSpPr>
          <p:nvPr>
            <p:ph type="title"/>
          </p:nvPr>
        </p:nvSpPr>
        <p:spPr/>
        <p:txBody>
          <a:bodyPr/>
          <a:lstStyle/>
          <a:p>
            <a:r>
              <a:rPr lang="en-US" altLang="en-US" dirty="0" smtClean="0"/>
              <a:t>Investment Risks/Returns</a:t>
            </a:r>
            <a:endParaRPr lang="en-US" dirty="0"/>
          </a:p>
        </p:txBody>
      </p:sp>
      <p:pic>
        <p:nvPicPr>
          <p:cNvPr id="6" name="Content Placeholder 3" descr="Lower risk investments, such as cash investments, tend to have lower returns and tend to be more appropriate for shorter-term goals. Bonds tend to have higher risk and higher returns. Stocks tend to have the highest risk and highest returns and tend to be appropriate for long-term goals." title="Chart of investment risk/return correlation"/>
          <p:cNvPicPr>
            <a:picLocks noGrp="1" noChangeAspect="1"/>
          </p:cNvPicPr>
          <p:nvPr>
            <p:ph idx="1"/>
          </p:nvPr>
        </p:nvPicPr>
        <p:blipFill rotWithShape="1">
          <a:blip r:embed="rId3">
            <a:extLst>
              <a:ext uri="{28A0092B-C50C-407E-A947-70E740481C1C}">
                <a14:useLocalDpi xmlns:a14="http://schemas.microsoft.com/office/drawing/2010/main"/>
              </a:ext>
            </a:extLst>
          </a:blip>
          <a:srcRect l="308" t="13474" r="3350" b="11216"/>
          <a:stretch/>
        </p:blipFill>
        <p:spPr>
          <a:xfrm>
            <a:off x="1920240" y="2652943"/>
            <a:ext cx="8074856" cy="3397533"/>
          </a:xfrm>
        </p:spPr>
      </p:pic>
      <p:sp>
        <p:nvSpPr>
          <p:cNvPr id="9" name="TextBox 8"/>
          <p:cNvSpPr txBox="1"/>
          <p:nvPr/>
        </p:nvSpPr>
        <p:spPr>
          <a:xfrm>
            <a:off x="3325837" y="5374564"/>
            <a:ext cx="1005840" cy="365760"/>
          </a:xfrm>
          <a:prstGeom prst="rect">
            <a:avLst/>
          </a:prstGeom>
          <a:solidFill>
            <a:schemeClr val="bg2"/>
          </a:solidFill>
        </p:spPr>
        <p:txBody>
          <a:bodyPr wrap="square" rtlCol="0">
            <a:spAutoFit/>
          </a:bodyPr>
          <a:lstStyle/>
          <a:p>
            <a:r>
              <a:rPr lang="en-US" b="1" dirty="0" smtClean="0">
                <a:latin typeface="Arial" panose="020B0604020202020204" pitchFamily="34" charset="0"/>
                <a:cs typeface="Arial" panose="020B0604020202020204" pitchFamily="34" charset="0"/>
              </a:rPr>
              <a:t>Cash</a:t>
            </a:r>
            <a:endParaRPr lang="en-US" b="1" dirty="0">
              <a:latin typeface="Arial" panose="020B0604020202020204" pitchFamily="34" charset="0"/>
              <a:cs typeface="Arial" panose="020B0604020202020204" pitchFamily="34" charset="0"/>
            </a:endParaRPr>
          </a:p>
        </p:txBody>
      </p:sp>
      <p:sp>
        <p:nvSpPr>
          <p:cNvPr id="12" name="TextBox 11"/>
          <p:cNvSpPr txBox="1"/>
          <p:nvPr/>
        </p:nvSpPr>
        <p:spPr>
          <a:xfrm>
            <a:off x="6087655" y="4534020"/>
            <a:ext cx="1005840" cy="365760"/>
          </a:xfrm>
          <a:prstGeom prst="rect">
            <a:avLst/>
          </a:prstGeom>
          <a:solidFill>
            <a:schemeClr val="bg2"/>
          </a:solidFill>
        </p:spPr>
        <p:txBody>
          <a:bodyPr wrap="square" rtlCol="0">
            <a:spAutoFit/>
          </a:bodyPr>
          <a:lstStyle/>
          <a:p>
            <a:r>
              <a:rPr lang="en-US" b="1" dirty="0" smtClean="0">
                <a:latin typeface="Arial" panose="020B0604020202020204" pitchFamily="34" charset="0"/>
                <a:cs typeface="Arial" panose="020B0604020202020204" pitchFamily="34" charset="0"/>
              </a:rPr>
              <a:t>Bonds</a:t>
            </a:r>
            <a:endParaRPr lang="en-US" b="1" dirty="0">
              <a:latin typeface="Arial" panose="020B0604020202020204" pitchFamily="34" charset="0"/>
              <a:cs typeface="Arial" panose="020B0604020202020204" pitchFamily="34" charset="0"/>
            </a:endParaRPr>
          </a:p>
        </p:txBody>
      </p:sp>
      <p:sp>
        <p:nvSpPr>
          <p:cNvPr id="13" name="TextBox 12"/>
          <p:cNvSpPr txBox="1"/>
          <p:nvPr/>
        </p:nvSpPr>
        <p:spPr>
          <a:xfrm>
            <a:off x="8183880" y="3230050"/>
            <a:ext cx="942536" cy="369332"/>
          </a:xfrm>
          <a:prstGeom prst="rect">
            <a:avLst/>
          </a:prstGeom>
          <a:solidFill>
            <a:schemeClr val="bg2"/>
          </a:solidFill>
        </p:spPr>
        <p:txBody>
          <a:bodyPr wrap="square" rtlCol="0">
            <a:spAutoFit/>
          </a:bodyPr>
          <a:lstStyle/>
          <a:p>
            <a:r>
              <a:rPr lang="en-US" b="1" dirty="0" smtClean="0">
                <a:latin typeface="Arial" panose="020B0604020202020204" pitchFamily="34" charset="0"/>
                <a:cs typeface="Arial" panose="020B0604020202020204" pitchFamily="34" charset="0"/>
              </a:rPr>
              <a:t>Stocks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783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smtClean="0"/>
              <a:t>Stocks</a:t>
            </a:r>
          </a:p>
        </p:txBody>
      </p:sp>
      <p:sp>
        <p:nvSpPr>
          <p:cNvPr id="7170" name="Content Placeholder 2"/>
          <p:cNvSpPr>
            <a:spLocks noGrp="1"/>
          </p:cNvSpPr>
          <p:nvPr>
            <p:ph idx="1"/>
          </p:nvPr>
        </p:nvSpPr>
        <p:spPr>
          <a:xfrm>
            <a:off x="1370151" y="2180492"/>
            <a:ext cx="9983651" cy="4438022"/>
          </a:xfrm>
        </p:spPr>
        <p:txBody>
          <a:bodyPr/>
          <a:lstStyle/>
          <a:p>
            <a:r>
              <a:rPr lang="en-US" dirty="0" smtClean="0"/>
              <a:t>Stocks, also called “equities,” give stockholders a share of ownership in a company</a:t>
            </a:r>
          </a:p>
          <a:p>
            <a:pPr>
              <a:spcBef>
                <a:spcPts val="1800"/>
              </a:spcBef>
            </a:pPr>
            <a:r>
              <a:rPr lang="en-US" sz="2400" b="1" dirty="0" smtClean="0"/>
              <a:t>Benefits:</a:t>
            </a:r>
          </a:p>
          <a:p>
            <a:pPr marL="457200" indent="-457200">
              <a:buClr>
                <a:srgbClr val="269092"/>
              </a:buClr>
              <a:buFont typeface="Arial" panose="020B0604020202020204" pitchFamily="34" charset="0"/>
              <a:buChar char="•"/>
            </a:pPr>
            <a:r>
              <a:rPr lang="en-US" sz="2400" dirty="0" smtClean="0"/>
              <a:t>Share price can increase</a:t>
            </a:r>
          </a:p>
          <a:p>
            <a:pPr marL="457200" indent="-457200">
              <a:buClr>
                <a:srgbClr val="269092"/>
              </a:buClr>
              <a:buFont typeface="Arial" panose="020B0604020202020204" pitchFamily="34" charset="0"/>
              <a:buChar char="•"/>
            </a:pPr>
            <a:r>
              <a:rPr lang="en-US" sz="2400" dirty="0" smtClean="0"/>
              <a:t>Some stocks can pay dividends </a:t>
            </a:r>
          </a:p>
          <a:p>
            <a:pPr marL="457200" indent="-457200">
              <a:buClr>
                <a:srgbClr val="269092"/>
              </a:buClr>
              <a:buFont typeface="Arial" panose="020B0604020202020204" pitchFamily="34" charset="0"/>
              <a:buChar char="•"/>
            </a:pPr>
            <a:r>
              <a:rPr lang="en-US" sz="2400" dirty="0" smtClean="0"/>
              <a:t>Ability to vote shares</a:t>
            </a:r>
          </a:p>
          <a:p>
            <a:pPr>
              <a:spcBef>
                <a:spcPts val="1800"/>
              </a:spcBef>
            </a:pPr>
            <a:r>
              <a:rPr lang="en-US" sz="2400" b="1" dirty="0" smtClean="0"/>
              <a:t>Risks:</a:t>
            </a:r>
          </a:p>
          <a:p>
            <a:pPr marL="457200" indent="-457200">
              <a:buClr>
                <a:srgbClr val="269092"/>
              </a:buClr>
              <a:buFont typeface="Arial" panose="020B0604020202020204" pitchFamily="34" charset="0"/>
              <a:buChar char="•"/>
            </a:pPr>
            <a:r>
              <a:rPr lang="en-US" sz="2400" dirty="0" smtClean="0"/>
              <a:t>Share price can decrease</a:t>
            </a:r>
          </a:p>
          <a:p>
            <a:pPr marL="457200" indent="-457200">
              <a:buClr>
                <a:srgbClr val="269092"/>
              </a:buClr>
              <a:buFont typeface="Arial" panose="020B0604020202020204" pitchFamily="34" charset="0"/>
              <a:buChar char="•"/>
            </a:pPr>
            <a:r>
              <a:rPr lang="en-US" sz="2400" dirty="0" smtClean="0"/>
              <a:t>Companies can go bankrupt</a:t>
            </a:r>
          </a:p>
          <a:p>
            <a:endParaRPr lang="en-US" altLang="en-US" dirty="0" smtClean="0"/>
          </a:p>
        </p:txBody>
      </p:sp>
      <p:pic>
        <p:nvPicPr>
          <p:cNvPr id="1032" name="Picture 8" title="Image of bear and bull"/>
          <p:cNvPicPr>
            <a:picLocks noChangeAspect="1" noChangeArrowheads="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36519" y="3657600"/>
            <a:ext cx="3147574" cy="2222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0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Bonds</a:t>
            </a:r>
          </a:p>
        </p:txBody>
      </p:sp>
      <p:sp>
        <p:nvSpPr>
          <p:cNvPr id="7170" name="Content Placeholder 2"/>
          <p:cNvSpPr>
            <a:spLocks noGrp="1"/>
          </p:cNvSpPr>
          <p:nvPr>
            <p:ph idx="1"/>
          </p:nvPr>
        </p:nvSpPr>
        <p:spPr>
          <a:xfrm>
            <a:off x="1370151" y="2044290"/>
            <a:ext cx="9983651" cy="4574224"/>
          </a:xfrm>
        </p:spPr>
        <p:txBody>
          <a:bodyPr/>
          <a:lstStyle/>
          <a:p>
            <a:r>
              <a:rPr lang="en-US" sz="2600" dirty="0"/>
              <a:t>Bonds are like loans you make to a government or </a:t>
            </a:r>
            <a:r>
              <a:rPr lang="en-US" sz="2600" dirty="0" smtClean="0"/>
              <a:t>corporation </a:t>
            </a:r>
            <a:r>
              <a:rPr lang="en-US" sz="2600" dirty="0"/>
              <a:t>on which you receive interest </a:t>
            </a:r>
            <a:r>
              <a:rPr lang="en-US" sz="2600" dirty="0" smtClean="0"/>
              <a:t>payments for a period of time</a:t>
            </a:r>
            <a:endParaRPr lang="en-US" sz="2600" dirty="0"/>
          </a:p>
          <a:p>
            <a:pPr>
              <a:spcBef>
                <a:spcPts val="1800"/>
              </a:spcBef>
            </a:pPr>
            <a:r>
              <a:rPr lang="en-US" sz="2400" b="1" dirty="0"/>
              <a:t>Benefits:</a:t>
            </a:r>
          </a:p>
          <a:p>
            <a:pPr marL="457200" indent="-457200">
              <a:buClr>
                <a:srgbClr val="269092"/>
              </a:buClr>
              <a:buFont typeface="Arial" panose="020B0604020202020204" pitchFamily="34" charset="0"/>
              <a:buChar char="•"/>
            </a:pPr>
            <a:r>
              <a:rPr lang="en-US" sz="2400" dirty="0"/>
              <a:t>Predictable income stream </a:t>
            </a:r>
          </a:p>
          <a:p>
            <a:pPr marL="457200" indent="-457200">
              <a:buClr>
                <a:srgbClr val="269092"/>
              </a:buClr>
              <a:buFont typeface="Arial" panose="020B0604020202020204" pitchFamily="34" charset="0"/>
              <a:buChar char="•"/>
            </a:pPr>
            <a:r>
              <a:rPr lang="en-US" sz="2400" dirty="0"/>
              <a:t>Return of principal after bond matures</a:t>
            </a:r>
          </a:p>
          <a:p>
            <a:pPr>
              <a:spcBef>
                <a:spcPts val="1800"/>
              </a:spcBef>
            </a:pPr>
            <a:r>
              <a:rPr lang="en-US" sz="2400" b="1" dirty="0"/>
              <a:t>Risks:</a:t>
            </a:r>
          </a:p>
          <a:p>
            <a:pPr marL="457200" indent="-457200">
              <a:buClr>
                <a:srgbClr val="269092"/>
              </a:buClr>
              <a:buFont typeface="Arial" panose="020B0604020202020204" pitchFamily="34" charset="0"/>
              <a:buChar char="•"/>
            </a:pPr>
            <a:r>
              <a:rPr lang="en-US" sz="2400" dirty="0" smtClean="0"/>
              <a:t>Inflation risk</a:t>
            </a:r>
          </a:p>
          <a:p>
            <a:pPr marL="457200" indent="-457200">
              <a:buClr>
                <a:srgbClr val="269092"/>
              </a:buClr>
              <a:buFont typeface="Arial" panose="020B0604020202020204" pitchFamily="34" charset="0"/>
              <a:buChar char="•"/>
            </a:pPr>
            <a:r>
              <a:rPr lang="en-US" sz="2400" dirty="0" smtClean="0"/>
              <a:t>The issuer may “call” the bond</a:t>
            </a:r>
          </a:p>
          <a:p>
            <a:pPr marL="457200" indent="-457200">
              <a:buClr>
                <a:srgbClr val="269092"/>
              </a:buClr>
              <a:buFont typeface="Arial" panose="020B0604020202020204" pitchFamily="34" charset="0"/>
              <a:buChar char="•"/>
            </a:pPr>
            <a:r>
              <a:rPr lang="en-US" sz="2400" dirty="0" smtClean="0"/>
              <a:t>Issuers may go bankrupt</a:t>
            </a:r>
            <a:endParaRPr lang="en-US" sz="2400" dirty="0"/>
          </a:p>
        </p:txBody>
      </p:sp>
      <p:pic>
        <p:nvPicPr>
          <p:cNvPr id="5" name="Picture 4" title="U.S. Savings Bond"/>
          <p:cNvPicPr>
            <a:picLocks noChangeAspect="1"/>
          </p:cNvPicPr>
          <p:nvPr/>
        </p:nvPicPr>
        <p:blipFill>
          <a:blip r:embed="rId3"/>
          <a:stretch>
            <a:fillRect/>
          </a:stretch>
        </p:blipFill>
        <p:spPr>
          <a:xfrm>
            <a:off x="7734267" y="4069080"/>
            <a:ext cx="3619534" cy="1585197"/>
          </a:xfrm>
          <a:prstGeom prst="rect">
            <a:avLst/>
          </a:prstGeom>
        </p:spPr>
      </p:pic>
    </p:spTree>
    <p:extLst>
      <p:ext uri="{BB962C8B-B14F-4D97-AF65-F5344CB8AC3E}">
        <p14:creationId xmlns:p14="http://schemas.microsoft.com/office/powerpoint/2010/main" val="18739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 Funds and Exchange-Traded Funds (ETFs)</a:t>
            </a:r>
            <a:endParaRPr lang="en-US" dirty="0"/>
          </a:p>
        </p:txBody>
      </p:sp>
      <p:sp>
        <p:nvSpPr>
          <p:cNvPr id="3" name="Content Placeholder 2"/>
          <p:cNvSpPr>
            <a:spLocks noGrp="1"/>
          </p:cNvSpPr>
          <p:nvPr>
            <p:ph idx="1"/>
          </p:nvPr>
        </p:nvSpPr>
        <p:spPr>
          <a:xfrm>
            <a:off x="1370151" y="2322285"/>
            <a:ext cx="9983651" cy="4073335"/>
          </a:xfrm>
        </p:spPr>
        <p:txBody>
          <a:bodyPr/>
          <a:lstStyle/>
          <a:p>
            <a:pPr>
              <a:lnSpc>
                <a:spcPct val="110000"/>
              </a:lnSpc>
              <a:spcAft>
                <a:spcPts val="600"/>
              </a:spcAft>
            </a:pPr>
            <a:r>
              <a:rPr lang="en-US" dirty="0" smtClean="0"/>
              <a:t>Pools </a:t>
            </a:r>
            <a:r>
              <a:rPr lang="en-US" dirty="0"/>
              <a:t>of money invested by an investment company in stocks, bonds or other securities – or some combination of those investments </a:t>
            </a:r>
          </a:p>
          <a:p>
            <a:pPr marL="682625">
              <a:spcBef>
                <a:spcPts val="1200"/>
              </a:spcBef>
            </a:pPr>
            <a:r>
              <a:rPr lang="en-US" b="1" dirty="0">
                <a:solidFill>
                  <a:srgbClr val="269092"/>
                </a:solidFill>
              </a:rPr>
              <a:t>Benefits:</a:t>
            </a:r>
          </a:p>
          <a:p>
            <a:pPr marL="682625">
              <a:spcBef>
                <a:spcPts val="600"/>
              </a:spcBef>
              <a:buClr>
                <a:srgbClr val="269092"/>
              </a:buClr>
            </a:pPr>
            <a:r>
              <a:rPr lang="en-US" dirty="0" smtClean="0"/>
              <a:t>Diversification, professional management, affordability </a:t>
            </a:r>
            <a:endParaRPr lang="en-US" dirty="0"/>
          </a:p>
          <a:p>
            <a:pPr marL="682625">
              <a:spcBef>
                <a:spcPts val="1800"/>
              </a:spcBef>
            </a:pPr>
            <a:r>
              <a:rPr lang="en-US" b="1" dirty="0" smtClean="0">
                <a:solidFill>
                  <a:srgbClr val="269092"/>
                </a:solidFill>
              </a:rPr>
              <a:t>Risks</a:t>
            </a:r>
            <a:r>
              <a:rPr lang="en-US" b="1" dirty="0">
                <a:solidFill>
                  <a:srgbClr val="269092"/>
                </a:solidFill>
              </a:rPr>
              <a:t>:</a:t>
            </a:r>
          </a:p>
          <a:p>
            <a:pPr marL="682625" lvl="1" indent="0">
              <a:lnSpc>
                <a:spcPct val="100000"/>
              </a:lnSpc>
              <a:spcAft>
                <a:spcPts val="1200"/>
              </a:spcAft>
              <a:buNone/>
            </a:pPr>
            <a:r>
              <a:rPr lang="en-US" sz="2800" dirty="0">
                <a:ea typeface="Open Sans" panose="020B0606030504020204" pitchFamily="34" charset="0"/>
              </a:rPr>
              <a:t>Typically the same as the underlying securities</a:t>
            </a:r>
          </a:p>
          <a:p>
            <a:endParaRPr lang="en-US" dirty="0"/>
          </a:p>
        </p:txBody>
      </p:sp>
    </p:spTree>
    <p:extLst>
      <p:ext uri="{BB962C8B-B14F-4D97-AF65-F5344CB8AC3E}">
        <p14:creationId xmlns:p14="http://schemas.microsoft.com/office/powerpoint/2010/main" val="4217469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526" y="718721"/>
            <a:ext cx="8373331" cy="971969"/>
          </a:xfrm>
        </p:spPr>
        <p:txBody>
          <a:bodyPr/>
          <a:lstStyle/>
          <a:p>
            <a:pPr algn="ctr"/>
            <a:r>
              <a:rPr lang="en-US" dirty="0" smtClean="0"/>
              <a:t>Time: Friend or Foe?</a:t>
            </a:r>
            <a:endParaRPr lang="en-US" dirty="0"/>
          </a:p>
        </p:txBody>
      </p:sp>
      <p:pic>
        <p:nvPicPr>
          <p:cNvPr id="4" name="Content Placeholder 3" descr="Graph showing US large stock returns from 1926 to 2019. The graph shows volatility. It also shows more ups than downs." title="US Large Stock Returns 1926-2019"/>
          <p:cNvPicPr>
            <a:picLocks noGrp="1" noChangeAspect="1"/>
          </p:cNvPicPr>
          <p:nvPr>
            <p:ph idx="1"/>
          </p:nvPr>
        </p:nvPicPr>
        <p:blipFill rotWithShape="1">
          <a:blip r:embed="rId3">
            <a:extLst>
              <a:ext uri="{28A0092B-C50C-407E-A947-70E740481C1C}">
                <a14:useLocalDpi xmlns:a14="http://schemas.microsoft.com/office/drawing/2010/main" val="0"/>
              </a:ext>
            </a:extLst>
          </a:blip>
          <a:srcRect t="9150"/>
          <a:stretch/>
        </p:blipFill>
        <p:spPr>
          <a:xfrm>
            <a:off x="1714072" y="2133600"/>
            <a:ext cx="8763856" cy="4527992"/>
          </a:xfrm>
        </p:spPr>
      </p:pic>
      <p:sp>
        <p:nvSpPr>
          <p:cNvPr id="3" name="Rectangle 2"/>
          <p:cNvSpPr/>
          <p:nvPr/>
        </p:nvSpPr>
        <p:spPr>
          <a:xfrm>
            <a:off x="2295525" y="1690689"/>
            <a:ext cx="7992332" cy="4810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latin typeface="Arial" panose="020B0604020202020204" pitchFamily="34" charset="0"/>
                <a:cs typeface="Arial" panose="020B0604020202020204" pitchFamily="34" charset="0"/>
              </a:rPr>
              <a:t>U.S. Large Stock Performance (1926-2019)</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146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smtClean="0"/>
              <a:t>Managing Risk</a:t>
            </a:r>
            <a:endParaRPr lang="en-US" altLang="en-US" dirty="0" smtClean="0"/>
          </a:p>
        </p:txBody>
      </p:sp>
      <p:sp>
        <p:nvSpPr>
          <p:cNvPr id="7170" name="Content Placeholder 2"/>
          <p:cNvSpPr>
            <a:spLocks noGrp="1"/>
          </p:cNvSpPr>
          <p:nvPr>
            <p:ph idx="1"/>
          </p:nvPr>
        </p:nvSpPr>
        <p:spPr/>
        <p:txBody>
          <a:bodyPr/>
          <a:lstStyle/>
          <a:p>
            <a:r>
              <a:rPr lang="en-US" altLang="en-US" dirty="0" smtClean="0"/>
              <a:t>Manage risk with asset allocation and diversification</a:t>
            </a:r>
          </a:p>
        </p:txBody>
      </p:sp>
      <p:pic>
        <p:nvPicPr>
          <p:cNvPr id="3" name="Picture 2" title="Eggs in a basket with red 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3096" y="3615960"/>
            <a:ext cx="3450253" cy="2420327"/>
          </a:xfrm>
          <a:prstGeom prst="rect">
            <a:avLst/>
          </a:prstGeom>
        </p:spPr>
      </p:pic>
    </p:spTree>
    <p:extLst>
      <p:ext uri="{BB962C8B-B14F-4D97-AF65-F5344CB8AC3E}">
        <p14:creationId xmlns:p14="http://schemas.microsoft.com/office/powerpoint/2010/main" val="1943919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smtClean="0"/>
              <a:t>Asset Allocation</a:t>
            </a:r>
            <a:endParaRPr lang="en-US" altLang="en-US" dirty="0" smtClean="0"/>
          </a:p>
        </p:txBody>
      </p:sp>
      <p:sp>
        <p:nvSpPr>
          <p:cNvPr id="10" name="Content Placeholder 9"/>
          <p:cNvSpPr>
            <a:spLocks noGrp="1"/>
          </p:cNvSpPr>
          <p:nvPr>
            <p:ph idx="1"/>
          </p:nvPr>
        </p:nvSpPr>
        <p:spPr/>
        <p:txBody>
          <a:bodyPr/>
          <a:lstStyle/>
          <a:p>
            <a:r>
              <a:rPr lang="en-US" dirty="0" smtClean="0"/>
              <a:t>Asset allocation involves dividing an investment portfolio among different asset categories, such as stocks, bonds, and cash</a:t>
            </a:r>
          </a:p>
          <a:p>
            <a:endParaRPr lang="en-US" dirty="0"/>
          </a:p>
        </p:txBody>
      </p:sp>
      <p:pic>
        <p:nvPicPr>
          <p:cNvPr id="2" name="Picture 1" descr="Image of a white calendar page for August 2055" title="Image of an August 2055 calenda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627" y="4457241"/>
            <a:ext cx="2116852" cy="1719943"/>
          </a:xfrm>
          <a:prstGeom prst="rect">
            <a:avLst/>
          </a:prstGeom>
        </p:spPr>
      </p:pic>
      <p:pic>
        <p:nvPicPr>
          <p:cNvPr id="4" name="Picture 3" descr="Illustration of risk concept using a cartoon speedometer going from low to medium to high." title="Speedometer graphic indicating ris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677" y="4226374"/>
            <a:ext cx="3527085" cy="2232973"/>
          </a:xfrm>
          <a:prstGeom prst="rect">
            <a:avLst/>
          </a:prstGeom>
        </p:spPr>
      </p:pic>
      <p:sp>
        <p:nvSpPr>
          <p:cNvPr id="7" name="TextBox 6"/>
          <p:cNvSpPr txBox="1"/>
          <p:nvPr/>
        </p:nvSpPr>
        <p:spPr>
          <a:xfrm>
            <a:off x="2992954" y="3728470"/>
            <a:ext cx="2546198" cy="461665"/>
          </a:xfrm>
          <a:prstGeom prst="rect">
            <a:avLst/>
          </a:prstGeom>
          <a:noFill/>
        </p:spPr>
        <p:txBody>
          <a:bodyPr wrap="square" rtlCol="0">
            <a:spAutoFit/>
          </a:bodyPr>
          <a:lstStyle/>
          <a:p>
            <a:pPr algn="ctr"/>
            <a:r>
              <a:rPr lang="en-US" sz="2400" b="1" spc="100" dirty="0">
                <a:solidFill>
                  <a:schemeClr val="accent2">
                    <a:lumMod val="75000"/>
                    <a:lumOff val="25000"/>
                  </a:schemeClr>
                </a:solidFill>
                <a:latin typeface="Arial" panose="020B0604020202020204" pitchFamily="34" charset="0"/>
                <a:cs typeface="Arial" panose="020B0604020202020204" pitchFamily="34" charset="0"/>
              </a:rPr>
              <a:t>Time Horizon</a:t>
            </a:r>
          </a:p>
        </p:txBody>
      </p:sp>
      <p:sp>
        <p:nvSpPr>
          <p:cNvPr id="8" name="TextBox 7"/>
          <p:cNvSpPr txBox="1"/>
          <p:nvPr/>
        </p:nvSpPr>
        <p:spPr>
          <a:xfrm>
            <a:off x="6675120" y="3734754"/>
            <a:ext cx="2724320" cy="461665"/>
          </a:xfrm>
          <a:prstGeom prst="rect">
            <a:avLst/>
          </a:prstGeom>
          <a:noFill/>
        </p:spPr>
        <p:txBody>
          <a:bodyPr wrap="square" rtlCol="0">
            <a:spAutoFit/>
          </a:bodyPr>
          <a:lstStyle/>
          <a:p>
            <a:pPr algn="ctr"/>
            <a:r>
              <a:rPr lang="en-US" sz="2400" b="1" spc="100" dirty="0">
                <a:solidFill>
                  <a:schemeClr val="accent2">
                    <a:lumMod val="75000"/>
                    <a:lumOff val="25000"/>
                  </a:schemeClr>
                </a:solidFill>
                <a:latin typeface="Arial" panose="020B0604020202020204" pitchFamily="34" charset="0"/>
                <a:cs typeface="Arial" panose="020B0604020202020204" pitchFamily="34" charset="0"/>
              </a:rPr>
              <a:t>Risk Tolerance</a:t>
            </a:r>
          </a:p>
        </p:txBody>
      </p:sp>
    </p:spTree>
    <p:extLst>
      <p:ext uri="{BB962C8B-B14F-4D97-AF65-F5344CB8AC3E}">
        <p14:creationId xmlns:p14="http://schemas.microsoft.com/office/powerpoint/2010/main" val="4236297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smtClean="0"/>
              <a:t>Today’s Topics</a:t>
            </a:r>
          </a:p>
        </p:txBody>
      </p:sp>
      <p:sp>
        <p:nvSpPr>
          <p:cNvPr id="7170" name="Content Placeholder 2"/>
          <p:cNvSpPr>
            <a:spLocks noGrp="1"/>
          </p:cNvSpPr>
          <p:nvPr>
            <p:ph idx="1"/>
          </p:nvPr>
        </p:nvSpPr>
        <p:spPr/>
        <p:txBody>
          <a:bodyPr/>
          <a:lstStyle/>
          <a:p>
            <a:pPr marL="741363" indent="-741363">
              <a:spcBef>
                <a:spcPts val="1800"/>
              </a:spcBef>
              <a:spcAft>
                <a:spcPts val="0"/>
              </a:spcAft>
              <a:buFont typeface="+mj-lt"/>
              <a:buAutoNum type="arabicPeriod"/>
            </a:pPr>
            <a:r>
              <a:rPr lang="en-US" altLang="en-US" sz="3000" dirty="0" smtClean="0"/>
              <a:t>Managing Debt and Credit</a:t>
            </a:r>
          </a:p>
          <a:p>
            <a:pPr marL="741363" indent="-741363">
              <a:spcBef>
                <a:spcPts val="1800"/>
              </a:spcBef>
              <a:spcAft>
                <a:spcPts val="0"/>
              </a:spcAft>
              <a:buFont typeface="+mj-lt"/>
              <a:buAutoNum type="arabicPeriod"/>
            </a:pPr>
            <a:r>
              <a:rPr lang="en-US" altLang="en-US" sz="3000" dirty="0" smtClean="0"/>
              <a:t>Saving and Investing</a:t>
            </a:r>
          </a:p>
          <a:p>
            <a:pPr marL="741363" indent="-741363">
              <a:spcBef>
                <a:spcPts val="1800"/>
              </a:spcBef>
              <a:spcAft>
                <a:spcPts val="0"/>
              </a:spcAft>
              <a:buFont typeface="+mj-lt"/>
              <a:buAutoNum type="arabicPeriod"/>
            </a:pPr>
            <a:r>
              <a:rPr lang="en-US" altLang="en-US" sz="3000" dirty="0" smtClean="0"/>
              <a:t>Investment Products</a:t>
            </a:r>
          </a:p>
          <a:p>
            <a:pPr marL="741363" indent="-741363">
              <a:spcBef>
                <a:spcPts val="1800"/>
              </a:spcBef>
              <a:spcAft>
                <a:spcPts val="0"/>
              </a:spcAft>
              <a:buFont typeface="+mj-lt"/>
              <a:buAutoNum type="arabicPeriod"/>
            </a:pPr>
            <a:r>
              <a:rPr lang="en-US" altLang="en-US" sz="3000" dirty="0" smtClean="0"/>
              <a:t>Planning </a:t>
            </a:r>
            <a:r>
              <a:rPr lang="en-US" altLang="en-US" sz="3000" dirty="0"/>
              <a:t>for Retirement</a:t>
            </a:r>
          </a:p>
          <a:p>
            <a:pPr marL="741363" indent="-741363">
              <a:spcBef>
                <a:spcPts val="1800"/>
              </a:spcBef>
              <a:spcAft>
                <a:spcPts val="0"/>
              </a:spcAft>
              <a:buFont typeface="+mj-lt"/>
              <a:buAutoNum type="arabicPeriod"/>
            </a:pPr>
            <a:r>
              <a:rPr lang="en-US" altLang="en-US" sz="3000" dirty="0"/>
              <a:t>Tips to Avoid Fraud</a:t>
            </a:r>
          </a:p>
          <a:p>
            <a:endParaRPr lang="en-US" altLang="en-US" dirty="0" smtClean="0"/>
          </a:p>
        </p:txBody>
      </p:sp>
    </p:spTree>
    <p:extLst>
      <p:ext uri="{BB962C8B-B14F-4D97-AF65-F5344CB8AC3E}">
        <p14:creationId xmlns:p14="http://schemas.microsoft.com/office/powerpoint/2010/main" val="3640806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385" y="514007"/>
            <a:ext cx="7736245" cy="1325563"/>
          </a:xfrm>
        </p:spPr>
        <p:txBody>
          <a:bodyPr/>
          <a:lstStyle/>
          <a:p>
            <a:pPr algn="ctr"/>
            <a:r>
              <a:rPr lang="en-US" dirty="0" smtClean="0"/>
              <a:t>Longer-Term Goals and Shorter-Term Goals</a:t>
            </a:r>
            <a:endParaRPr lang="en-US" dirty="0"/>
          </a:p>
        </p:txBody>
      </p:sp>
      <p:graphicFrame>
        <p:nvGraphicFramePr>
          <p:cNvPr id="6" name="Content Placeholder 5" descr="Pie chart of sample investment portfolio for a 2050 goal showing 89% in stocks (dark aqua), 9% in bonds (navy blue) and 2% in cash assets (dark red)" title="Sample 2050 asset allocation pie chart"/>
          <p:cNvGraphicFramePr>
            <a:graphicFrameLocks noGrp="1"/>
          </p:cNvGraphicFramePr>
          <p:nvPr>
            <p:ph idx="1"/>
            <p:extLst/>
          </p:nvPr>
        </p:nvGraphicFramePr>
        <p:xfrm>
          <a:off x="1731546" y="2103120"/>
          <a:ext cx="4294394" cy="4515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5" descr="Pie chart of sample investment portfolio for a 2025 goal showing 47% in stocks (dark aqua), 47% in bonds (navy blue) and 6% in cash assets (dark red)" title="Sample 2025 asset allocation pie chart"/>
          <p:cNvGraphicFramePr>
            <a:graphicFrameLocks/>
          </p:cNvGraphicFramePr>
          <p:nvPr>
            <p:extLst/>
          </p:nvPr>
        </p:nvGraphicFramePr>
        <p:xfrm>
          <a:off x="6025940" y="2103120"/>
          <a:ext cx="4294394" cy="45151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1790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descr="Light green shape showing connection between stock segment of asset allocation pie chart to breakdown of stocks by industry sector in diversification pie chart" title="Light green path from stock segment pullout to stock breakdown by sector"/>
          <p:cNvSpPr/>
          <p:nvPr/>
        </p:nvSpPr>
        <p:spPr>
          <a:xfrm rot="15048882">
            <a:off x="5124238" y="573358"/>
            <a:ext cx="2739982" cy="6313288"/>
          </a:xfrm>
          <a:prstGeom prst="trapezoid">
            <a:avLst/>
          </a:prstGeom>
          <a:solidFill>
            <a:schemeClr val="accent5">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1" name="Chart 10" descr="Pie chart showing sample asset allocation with stocks (dark aqua) pulled out for discussion. Bonds are in dark blue and cash assets are indicated in dark red." title="Pie chart showing asset allocation with stock segment pulled out"/>
          <p:cNvGraphicFramePr/>
          <p:nvPr>
            <p:extLst/>
          </p:nvPr>
        </p:nvGraphicFramePr>
        <p:xfrm>
          <a:off x="612285" y="2936669"/>
          <a:ext cx="4528573" cy="37405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descr="From the stocks in the asset allocation pie chart, this pie chart shows a breakdown of the stocks into industry sectors in various shades of aqua green." title="Pie chart example of diversification"/>
          <p:cNvGraphicFramePr/>
          <p:nvPr>
            <p:extLst/>
          </p:nvPr>
        </p:nvGraphicFramePr>
        <p:xfrm>
          <a:off x="5708439" y="339358"/>
          <a:ext cx="6370490" cy="4997673"/>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p:cNvSpPr>
            <a:spLocks noGrp="1"/>
          </p:cNvSpPr>
          <p:nvPr>
            <p:ph type="title"/>
          </p:nvPr>
        </p:nvSpPr>
        <p:spPr>
          <a:xfrm>
            <a:off x="1920241" y="718723"/>
            <a:ext cx="3220619" cy="1325563"/>
          </a:xfrm>
        </p:spPr>
        <p:txBody>
          <a:bodyPr/>
          <a:lstStyle/>
          <a:p>
            <a:r>
              <a:rPr lang="en-US" sz="2800" dirty="0">
                <a:solidFill>
                  <a:schemeClr val="bg1"/>
                </a:solidFill>
              </a:rPr>
              <a:t>Explanation of diversification</a:t>
            </a:r>
            <a:endParaRPr lang="en-US" sz="2800" dirty="0"/>
          </a:p>
        </p:txBody>
      </p:sp>
    </p:spTree>
    <p:extLst>
      <p:ext uri="{BB962C8B-B14F-4D97-AF65-F5344CB8AC3E}">
        <p14:creationId xmlns:p14="http://schemas.microsoft.com/office/powerpoint/2010/main" val="28459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16"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smtClean="0"/>
              <a:t>Example of Diversification in Action</a:t>
            </a:r>
          </a:p>
        </p:txBody>
      </p:sp>
      <p:sp>
        <p:nvSpPr>
          <p:cNvPr id="7" name="Content Placeholder 2"/>
          <p:cNvSpPr>
            <a:spLocks noGrp="1"/>
          </p:cNvSpPr>
          <p:nvPr>
            <p:ph idx="1"/>
          </p:nvPr>
        </p:nvSpPr>
        <p:spPr>
          <a:xfrm>
            <a:off x="8740141" y="2205284"/>
            <a:ext cx="2918459" cy="3983245"/>
          </a:xfrm>
        </p:spPr>
        <p:txBody>
          <a:bodyPr/>
          <a:lstStyle/>
          <a:p>
            <a:pPr>
              <a:lnSpc>
                <a:spcPct val="120000"/>
              </a:lnSpc>
            </a:pPr>
            <a:r>
              <a:rPr lang="en-US" altLang="en-US" sz="2400" i="1" dirty="0"/>
              <a:t>While any given company or sector </a:t>
            </a:r>
            <a:r>
              <a:rPr lang="en-US" altLang="en-US" sz="2400" i="1" dirty="0" smtClean="0"/>
              <a:t>may go down, </a:t>
            </a:r>
            <a:r>
              <a:rPr lang="en-US" altLang="en-US" sz="2400" i="1" dirty="0"/>
              <a:t>others may </a:t>
            </a:r>
            <a:r>
              <a:rPr lang="en-US" altLang="en-US" sz="2400" i="1" dirty="0" smtClean="0"/>
              <a:t>go up</a:t>
            </a:r>
            <a:endParaRPr lang="en-US" altLang="en-US" sz="2400" i="1" dirty="0"/>
          </a:p>
          <a:p>
            <a:endParaRPr lang="en-US" altLang="en-US" dirty="0" smtClean="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149" y="2376583"/>
            <a:ext cx="7039986" cy="4162424"/>
          </a:xfrm>
          <a:prstGeom prst="rect">
            <a:avLst/>
          </a:prstGeom>
        </p:spPr>
      </p:pic>
    </p:spTree>
    <p:extLst>
      <p:ext uri="{BB962C8B-B14F-4D97-AF65-F5344CB8AC3E}">
        <p14:creationId xmlns:p14="http://schemas.microsoft.com/office/powerpoint/2010/main" val="16600654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Investment Fees Impact Your Return</a:t>
            </a:r>
            <a:endParaRPr lang="en-US" dirty="0"/>
          </a:p>
        </p:txBody>
      </p:sp>
      <p:sp>
        <p:nvSpPr>
          <p:cNvPr id="5" name="TextBox 2"/>
          <p:cNvSpPr txBox="1">
            <a:spLocks noGrp="1" noChangeArrowheads="1"/>
          </p:cNvSpPr>
          <p:nvPr>
            <p:ph idx="1"/>
          </p:nvPr>
        </p:nvSpPr>
        <p:spPr/>
        <p:txBody>
          <a:bodyPr/>
          <a:lstStyle>
            <a:lvl1pPr algn="l" eaLnBrk="0" hangingPunct="0">
              <a:defRPr sz="1600">
                <a:solidFill>
                  <a:schemeClr val="accent1"/>
                </a:solidFill>
                <a:latin typeface="Calibri" pitchFamily="34" charset="0"/>
                <a:ea typeface="MS PGothic" pitchFamily="34" charset="-128"/>
              </a:defRPr>
            </a:lvl1pPr>
            <a:lvl2pPr marL="742950" indent="-285750" algn="l" eaLnBrk="0" hangingPunct="0">
              <a:buChar char="–"/>
              <a:defRPr sz="1400">
                <a:solidFill>
                  <a:srgbClr val="AB710A"/>
                </a:solidFill>
                <a:latin typeface="Calibri" pitchFamily="34" charset="0"/>
                <a:ea typeface="MS PGothic" pitchFamily="34" charset="-128"/>
              </a:defRPr>
            </a:lvl2pPr>
            <a:lvl3pPr marL="1143000" indent="-228600" algn="l" eaLnBrk="0" hangingPunct="0">
              <a:buChar char="•"/>
              <a:defRPr sz="1200">
                <a:solidFill>
                  <a:schemeClr val="accent1"/>
                </a:solidFill>
                <a:latin typeface="Calibri" pitchFamily="34" charset="0"/>
                <a:ea typeface="MS PGothic" pitchFamily="34" charset="-128"/>
              </a:defRPr>
            </a:lvl3pPr>
            <a:lvl4pPr marL="1600200" indent="-228600" algn="l" eaLnBrk="0" hangingPunct="0">
              <a:buChar char="–"/>
              <a:defRPr sz="1100">
                <a:solidFill>
                  <a:schemeClr val="accent1"/>
                </a:solidFill>
                <a:latin typeface="Calibri" pitchFamily="34" charset="0"/>
                <a:ea typeface="MS PGothic" pitchFamily="34" charset="-128"/>
              </a:defRPr>
            </a:lvl4pPr>
            <a:lvl5pPr marL="2057400" indent="-228600" algn="l" eaLnBrk="0" hangingPunct="0">
              <a:buFont typeface="Wingdings" pitchFamily="2" charset="2"/>
              <a:buChar char="§"/>
              <a:defRPr sz="1000">
                <a:solidFill>
                  <a:schemeClr val="accent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9pPr>
          </a:lstStyle>
          <a:p>
            <a:endParaRPr lang="en-US" altLang="en-US" dirty="0" smtClean="0"/>
          </a:p>
          <a:p>
            <a:endParaRPr lang="en-US" altLang="en-US" dirty="0" smtClean="0"/>
          </a:p>
          <a:p>
            <a:endParaRPr lang="en-US" altLang="en-US" dirty="0" smtClean="0"/>
          </a:p>
          <a:p>
            <a:endParaRPr lang="en-US" altLang="en-US" dirty="0" smtClean="0"/>
          </a:p>
          <a:p>
            <a:r>
              <a:rPr lang="en-US" altLang="en-US" dirty="0" smtClean="0"/>
              <a:t> </a:t>
            </a:r>
          </a:p>
          <a:p>
            <a:endParaRPr lang="en-US" altLang="en-US" dirty="0" smtClean="0"/>
          </a:p>
          <a:p>
            <a:endParaRPr lang="en-US" altLang="en-US" dirty="0"/>
          </a:p>
        </p:txBody>
      </p:sp>
      <p:pic>
        <p:nvPicPr>
          <p:cNvPr id="6" name="Picture 5" title="Pac Man eat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6937" y="2713224"/>
            <a:ext cx="3758083" cy="3447890"/>
          </a:xfrm>
          <a:prstGeom prst="rect">
            <a:avLst/>
          </a:prstGeom>
        </p:spPr>
      </p:pic>
    </p:spTree>
    <p:extLst>
      <p:ext uri="{BB962C8B-B14F-4D97-AF65-F5344CB8AC3E}">
        <p14:creationId xmlns:p14="http://schemas.microsoft.com/office/powerpoint/2010/main" val="27446139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arison of portfolio values from investing $100,000 over 20 years at 4% annual return with 1% annual fee, .5% annual fee, and .25% annual fee. " title="Chart showing impact of fe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693" y="2044284"/>
            <a:ext cx="7430135" cy="4580985"/>
          </a:xfrm>
          <a:prstGeom prst="rect">
            <a:avLst/>
          </a:prstGeom>
        </p:spPr>
      </p:pic>
      <p:sp>
        <p:nvSpPr>
          <p:cNvPr id="4" name="Title 1"/>
          <p:cNvSpPr>
            <a:spLocks noGrp="1"/>
          </p:cNvSpPr>
          <p:nvPr>
            <p:ph type="title"/>
          </p:nvPr>
        </p:nvSpPr>
        <p:spPr/>
        <p:txBody>
          <a:bodyPr/>
          <a:lstStyle/>
          <a:p>
            <a:r>
              <a:rPr lang="en-US" altLang="en-US" dirty="0" smtClean="0"/>
              <a:t>Impact of Fees</a:t>
            </a:r>
          </a:p>
        </p:txBody>
      </p:sp>
    </p:spTree>
    <p:extLst>
      <p:ext uri="{BB962C8B-B14F-4D97-AF65-F5344CB8AC3E}">
        <p14:creationId xmlns:p14="http://schemas.microsoft.com/office/powerpoint/2010/main" val="3627284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www.finra.org/fundanalyzer"/>
          <p:cNvSpPr txBox="1"/>
          <p:nvPr/>
        </p:nvSpPr>
        <p:spPr>
          <a:xfrm>
            <a:off x="3918695" y="6151360"/>
            <a:ext cx="4886560" cy="400110"/>
          </a:xfrm>
          <a:prstGeom prst="rect">
            <a:avLst/>
          </a:prstGeom>
          <a:noFill/>
        </p:spPr>
        <p:txBody>
          <a:bodyPr wrap="square" rtlCol="0">
            <a:spAutoFit/>
          </a:bodyPr>
          <a:lstStyle/>
          <a:p>
            <a:pPr algn="ctr"/>
            <a:r>
              <a:rPr lang="en-US" sz="2000" dirty="0">
                <a:solidFill>
                  <a:prstClr val="black"/>
                </a:solidFill>
                <a:latin typeface="Arial" panose="020B0604020202020204" pitchFamily="34" charset="0"/>
                <a:ea typeface="Open Sans Semibold" panose="020B0706030804020204" pitchFamily="34" charset="0"/>
                <a:cs typeface="Arial" panose="020B0604020202020204" pitchFamily="34" charset="0"/>
                <a:hlinkClick r:id="rId3"/>
              </a:rPr>
              <a:t>www.finra.org/fundanalyzer</a:t>
            </a:r>
            <a:endParaRPr lang="en-US" sz="2000" dirty="0">
              <a:solidFill>
                <a:prstClr val="black"/>
              </a:solidFill>
              <a:latin typeface="Arial" panose="020B0604020202020204" pitchFamily="34" charset="0"/>
              <a:ea typeface="Open Sans Semibold" panose="020B0706030804020204" pitchFamily="34" charset="0"/>
              <a:cs typeface="Arial" panose="020B0604020202020204" pitchFamily="34" charset="0"/>
            </a:endParaRPr>
          </a:p>
        </p:txBody>
      </p:sp>
      <p:pic>
        <p:nvPicPr>
          <p:cNvPr id="3" name="Content Placeholder 2" descr="Screenshot of FINRA Fund Analyzer"/>
          <p:cNvPicPr>
            <a:picLocks noGrp="1" noChangeAspect="1"/>
          </p:cNvPicPr>
          <p:nvPr>
            <p:ph idx="1"/>
          </p:nvPr>
        </p:nvPicPr>
        <p:blipFill rotWithShape="1">
          <a:blip r:embed="rId4">
            <a:extLst>
              <a:ext uri="{28A0092B-C50C-407E-A947-70E740481C1C}">
                <a14:useLocalDpi xmlns:a14="http://schemas.microsoft.com/office/drawing/2010/main" val="0"/>
              </a:ext>
            </a:extLst>
          </a:blip>
          <a:srcRect t="12410" b="13862"/>
          <a:stretch/>
        </p:blipFill>
        <p:spPr>
          <a:xfrm>
            <a:off x="2950838" y="2454383"/>
            <a:ext cx="6822274" cy="3432068"/>
          </a:xfrm>
        </p:spPr>
      </p:pic>
      <p:sp>
        <p:nvSpPr>
          <p:cNvPr id="7169" name="Title 1"/>
          <p:cNvSpPr>
            <a:spLocks noGrp="1"/>
          </p:cNvSpPr>
          <p:nvPr>
            <p:ph type="title"/>
          </p:nvPr>
        </p:nvSpPr>
        <p:spPr/>
        <p:txBody>
          <a:bodyPr/>
          <a:lstStyle/>
          <a:p>
            <a:r>
              <a:rPr lang="en-US" altLang="en-US" smtClean="0"/>
              <a:t>FINRA Fund Analyzer</a:t>
            </a:r>
            <a:endParaRPr lang="en-US" altLang="en-US" dirty="0" smtClean="0"/>
          </a:p>
        </p:txBody>
      </p:sp>
    </p:spTree>
    <p:extLst>
      <p:ext uri="{BB962C8B-B14F-4D97-AF65-F5344CB8AC3E}">
        <p14:creationId xmlns:p14="http://schemas.microsoft.com/office/powerpoint/2010/main" val="35884648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smtClean="0"/>
              <a:t>Investing Apps</a:t>
            </a:r>
          </a:p>
        </p:txBody>
      </p:sp>
      <p:pic>
        <p:nvPicPr>
          <p:cNvPr id="3" name="Picture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914900" y="2006600"/>
            <a:ext cx="7277100" cy="4851400"/>
          </a:xfrm>
          <a:prstGeom prst="rect">
            <a:avLst/>
          </a:prstGeom>
        </p:spPr>
      </p:pic>
      <p:sp>
        <p:nvSpPr>
          <p:cNvPr id="2" name="Content Placeholder 1"/>
          <p:cNvSpPr>
            <a:spLocks noGrp="1"/>
          </p:cNvSpPr>
          <p:nvPr>
            <p:ph idx="1"/>
          </p:nvPr>
        </p:nvSpPr>
        <p:spPr>
          <a:xfrm>
            <a:off x="1370151" y="2152357"/>
            <a:ext cx="9983652" cy="4466157"/>
          </a:xfrm>
        </p:spPr>
        <p:txBody>
          <a:bodyPr/>
          <a:lstStyle/>
          <a:p>
            <a:pPr marL="457200" indent="-457200">
              <a:spcBef>
                <a:spcPts val="1800"/>
              </a:spcBef>
              <a:buClr>
                <a:srgbClr val="269092"/>
              </a:buClr>
              <a:buSzPct val="100000"/>
              <a:buFont typeface="Arial" panose="020B0604020202020204" pitchFamily="34" charset="0"/>
              <a:buChar char="•"/>
            </a:pPr>
            <a:r>
              <a:rPr lang="en-US" dirty="0" smtClean="0"/>
              <a:t>Mobile platforms that help you save and invest </a:t>
            </a:r>
          </a:p>
          <a:p>
            <a:pPr marL="457200" indent="-457200">
              <a:spcBef>
                <a:spcPts val="1800"/>
              </a:spcBef>
              <a:buClr>
                <a:srgbClr val="269092"/>
              </a:buClr>
              <a:buSzPct val="100000"/>
              <a:buFont typeface="Arial" panose="020B0604020202020204" pitchFamily="34" charset="0"/>
              <a:buChar char="•"/>
            </a:pPr>
            <a:r>
              <a:rPr lang="en-US" dirty="0" smtClean="0"/>
              <a:t>Some apps allow you to buy or sell securities or get advice on investing  </a:t>
            </a:r>
          </a:p>
          <a:p>
            <a:pPr marL="457200" indent="-457200">
              <a:spcBef>
                <a:spcPts val="1800"/>
              </a:spcBef>
              <a:buClr>
                <a:srgbClr val="269092"/>
              </a:buClr>
              <a:buSzPct val="100000"/>
              <a:buFont typeface="Arial" panose="020B0604020202020204" pitchFamily="34" charset="0"/>
              <a:buChar char="•"/>
            </a:pPr>
            <a:r>
              <a:rPr lang="en-US" dirty="0" smtClean="0"/>
              <a:t>Make sure your investment app is a registered investment firm</a:t>
            </a:r>
          </a:p>
          <a:p>
            <a:endParaRPr lang="en-US" dirty="0"/>
          </a:p>
        </p:txBody>
      </p:sp>
    </p:spTree>
    <p:extLst>
      <p:ext uri="{BB962C8B-B14F-4D97-AF65-F5344CB8AC3E}">
        <p14:creationId xmlns:p14="http://schemas.microsoft.com/office/powerpoint/2010/main" val="24518141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a:t>Investing </a:t>
            </a:r>
            <a:r>
              <a:rPr lang="en-US" altLang="en-US" dirty="0" smtClean="0"/>
              <a:t>Apps: What to Keep in Mind</a:t>
            </a:r>
          </a:p>
        </p:txBody>
      </p:sp>
      <p:sp>
        <p:nvSpPr>
          <p:cNvPr id="7170" name="Content Placeholder 2"/>
          <p:cNvSpPr>
            <a:spLocks noGrp="1"/>
          </p:cNvSpPr>
          <p:nvPr>
            <p:ph idx="1"/>
          </p:nvPr>
        </p:nvSpPr>
        <p:spPr>
          <a:xfrm>
            <a:off x="1370150" y="2188029"/>
            <a:ext cx="10418575" cy="4430486"/>
          </a:xfrm>
        </p:spPr>
        <p:txBody>
          <a:bodyPr/>
          <a:lstStyle/>
          <a:p>
            <a:pPr>
              <a:spcBef>
                <a:spcPts val="1200"/>
              </a:spcBef>
              <a:spcAft>
                <a:spcPts val="0"/>
              </a:spcAft>
            </a:pPr>
            <a:r>
              <a:rPr lang="en-US" sz="2900" dirty="0" smtClean="0"/>
              <a:t>Apps may </a:t>
            </a:r>
            <a:r>
              <a:rPr lang="en-US" sz="2900" dirty="0"/>
              <a:t>give new investors access to complex or high-risk products or strategies – understand before you invest</a:t>
            </a:r>
          </a:p>
          <a:p>
            <a:pPr>
              <a:spcBef>
                <a:spcPts val="1200"/>
              </a:spcBef>
              <a:spcAft>
                <a:spcPts val="0"/>
              </a:spcAft>
            </a:pPr>
            <a:r>
              <a:rPr lang="en-US" sz="2900" dirty="0"/>
              <a:t>Human interaction or </a:t>
            </a:r>
            <a:r>
              <a:rPr lang="en-US" sz="2900" dirty="0" smtClean="0"/>
              <a:t>assistance may </a:t>
            </a:r>
            <a:r>
              <a:rPr lang="en-US" sz="2900" dirty="0"/>
              <a:t>be limited to online queries</a:t>
            </a:r>
          </a:p>
          <a:p>
            <a:pPr marL="457200" indent="-457200">
              <a:spcBef>
                <a:spcPts val="1200"/>
              </a:spcBef>
              <a:spcAft>
                <a:spcPts val="0"/>
              </a:spcAft>
              <a:buFont typeface="Arial" panose="020B0604020202020204" pitchFamily="34" charset="0"/>
              <a:buChar char="•"/>
            </a:pPr>
            <a:r>
              <a:rPr lang="en-US" sz="2900" dirty="0" smtClean="0"/>
              <a:t>Fees </a:t>
            </a:r>
            <a:r>
              <a:rPr lang="en-US" sz="2900" dirty="0"/>
              <a:t>may seem low, but find out how costs and commissions work</a:t>
            </a:r>
          </a:p>
          <a:p>
            <a:pPr marL="457200" indent="-457200">
              <a:spcBef>
                <a:spcPts val="1200"/>
              </a:spcBef>
              <a:spcAft>
                <a:spcPts val="0"/>
              </a:spcAft>
              <a:buFont typeface="Arial" panose="020B0604020202020204" pitchFamily="34" charset="0"/>
              <a:buChar char="•"/>
            </a:pPr>
            <a:r>
              <a:rPr lang="en-US" sz="2900" dirty="0" smtClean="0"/>
              <a:t>Apps </a:t>
            </a:r>
            <a:r>
              <a:rPr lang="en-US" sz="2900" dirty="0"/>
              <a:t>may encourage some to over-trade through gamification of trading and instant notifications on stock </a:t>
            </a:r>
            <a:r>
              <a:rPr lang="en-US" sz="2900" dirty="0" smtClean="0"/>
              <a:t>moves</a:t>
            </a:r>
            <a:endParaRPr lang="en-US" sz="2900" dirty="0"/>
          </a:p>
          <a:p>
            <a:endParaRPr lang="en-US" altLang="en-US" dirty="0" smtClean="0"/>
          </a:p>
          <a:p>
            <a:endParaRPr lang="en-US" altLang="en-US" dirty="0" smtClean="0"/>
          </a:p>
        </p:txBody>
      </p:sp>
    </p:spTree>
    <p:extLst>
      <p:ext uri="{BB962C8B-B14F-4D97-AF65-F5344CB8AC3E}">
        <p14:creationId xmlns:p14="http://schemas.microsoft.com/office/powerpoint/2010/main" val="3200102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Planning for Retirement</a:t>
            </a:r>
            <a:endParaRPr lang="en-US" dirty="0"/>
          </a:p>
        </p:txBody>
      </p:sp>
    </p:spTree>
    <p:extLst>
      <p:ext uri="{BB962C8B-B14F-4D97-AF65-F5344CB8AC3E}">
        <p14:creationId xmlns:p14="http://schemas.microsoft.com/office/powerpoint/2010/main" val="3618799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smtClean="0"/>
              <a:t>Tax-Advantaged Retirement Accounts</a:t>
            </a:r>
          </a:p>
        </p:txBody>
      </p:sp>
      <p:graphicFrame>
        <p:nvGraphicFramePr>
          <p:cNvPr id="4" name="Content Placeholder 3" title="Tax advantaged accounts"/>
          <p:cNvGraphicFramePr>
            <a:graphicFrameLocks noGrp="1"/>
          </p:cNvGraphicFramePr>
          <p:nvPr>
            <p:ph idx="1"/>
            <p:extLst/>
          </p:nvPr>
        </p:nvGraphicFramePr>
        <p:xfrm>
          <a:off x="1332777" y="2162053"/>
          <a:ext cx="10058400" cy="4420669"/>
        </p:xfrm>
        <a:graphic>
          <a:graphicData uri="http://schemas.openxmlformats.org/drawingml/2006/table">
            <a:tbl>
              <a:tblPr firstRow="1" bandRow="1">
                <a:tableStyleId>{5C22544A-7EE6-4342-B048-85BDC9FD1C3A}</a:tableStyleId>
              </a:tblPr>
              <a:tblGrid>
                <a:gridCol w="1994334">
                  <a:extLst>
                    <a:ext uri="{9D8B030D-6E8A-4147-A177-3AD203B41FA5}">
                      <a16:colId xmlns:a16="http://schemas.microsoft.com/office/drawing/2014/main" val="361306567"/>
                    </a:ext>
                  </a:extLst>
                </a:gridCol>
                <a:gridCol w="3988680">
                  <a:extLst>
                    <a:ext uri="{9D8B030D-6E8A-4147-A177-3AD203B41FA5}">
                      <a16:colId xmlns:a16="http://schemas.microsoft.com/office/drawing/2014/main" val="20000"/>
                    </a:ext>
                  </a:extLst>
                </a:gridCol>
                <a:gridCol w="4075386">
                  <a:extLst>
                    <a:ext uri="{9D8B030D-6E8A-4147-A177-3AD203B41FA5}">
                      <a16:colId xmlns:a16="http://schemas.microsoft.com/office/drawing/2014/main" val="20001"/>
                    </a:ext>
                  </a:extLst>
                </a:gridCol>
              </a:tblGrid>
              <a:tr h="910740">
                <a:tc>
                  <a:txBody>
                    <a:bodyPr/>
                    <a:lstStyle/>
                    <a:p>
                      <a:pPr algn="ctr"/>
                      <a:endParaRPr lang="en-US" sz="2400" dirty="0" smtClean="0">
                        <a:solidFill>
                          <a:schemeClr val="tx1"/>
                        </a:solidFill>
                        <a:effectLst>
                          <a:outerShdw blurRad="38100" dist="38100" dir="2700000" algn="tl">
                            <a:srgbClr val="000000">
                              <a:alpha val="43137"/>
                            </a:srgbClr>
                          </a:outerShdw>
                        </a:effectLst>
                      </a:endParaRPr>
                    </a:p>
                  </a:txBody>
                  <a:tcPr anchor="ctr">
                    <a:solidFill>
                      <a:srgbClr val="16345A"/>
                    </a:solidFill>
                  </a:tcPr>
                </a:tc>
                <a:tc>
                  <a:txBody>
                    <a:bodyPr/>
                    <a:lstStyle/>
                    <a:p>
                      <a:pPr algn="ctr"/>
                      <a:r>
                        <a:rPr lang="en-US" sz="2300" dirty="0" smtClean="0">
                          <a:effectLst>
                            <a:outerShdw blurRad="38100" dist="38100" dir="2700000" algn="tl">
                              <a:srgbClr val="000000">
                                <a:alpha val="43137"/>
                              </a:srgbClr>
                            </a:outerShdw>
                          </a:effectLst>
                        </a:rPr>
                        <a:t>Employer-Sponsored</a:t>
                      </a:r>
                      <a:r>
                        <a:rPr lang="en-US" sz="2300" baseline="0" dirty="0" smtClean="0">
                          <a:effectLst>
                            <a:outerShdw blurRad="38100" dist="38100" dir="2700000" algn="tl">
                              <a:srgbClr val="000000">
                                <a:alpha val="43137"/>
                              </a:srgbClr>
                            </a:outerShdw>
                          </a:effectLst>
                        </a:rPr>
                        <a:t> Plan</a:t>
                      </a:r>
                    </a:p>
                    <a:p>
                      <a:pPr algn="ctr"/>
                      <a:r>
                        <a:rPr lang="en-US" sz="2300" dirty="0" smtClean="0">
                          <a:effectLst>
                            <a:outerShdw blurRad="38100" dist="38100" dir="2700000" algn="tl">
                              <a:srgbClr val="000000">
                                <a:alpha val="43137"/>
                              </a:srgbClr>
                            </a:outerShdw>
                          </a:effectLst>
                        </a:rPr>
                        <a:t>401(k) / 403(b) / 457(b)</a:t>
                      </a:r>
                      <a:endParaRPr lang="en-US" sz="2300" dirty="0" smtClean="0">
                        <a:solidFill>
                          <a:schemeClr val="tx1"/>
                        </a:solidFill>
                        <a:effectLst>
                          <a:outerShdw blurRad="38100" dist="38100" dir="2700000" algn="tl">
                            <a:srgbClr val="000000">
                              <a:alpha val="43137"/>
                            </a:srgbClr>
                          </a:outerShdw>
                        </a:effectLst>
                      </a:endParaRPr>
                    </a:p>
                  </a:txBody>
                  <a:tcPr anchor="ctr">
                    <a:solidFill>
                      <a:srgbClr val="16345A"/>
                    </a:solidFill>
                  </a:tcPr>
                </a:tc>
                <a:tc>
                  <a:txBody>
                    <a:bodyPr/>
                    <a:lstStyle/>
                    <a:p>
                      <a:pPr algn="ctr"/>
                      <a:r>
                        <a:rPr lang="en-US" sz="2300" dirty="0" smtClean="0">
                          <a:effectLst>
                            <a:outerShdw blurRad="38100" dist="38100" dir="2700000" algn="tl">
                              <a:srgbClr val="000000">
                                <a:alpha val="43137"/>
                              </a:srgbClr>
                            </a:outerShdw>
                          </a:effectLst>
                        </a:rPr>
                        <a:t>Individual Retirement Account (IRA)</a:t>
                      </a:r>
                      <a:endParaRPr lang="en-US" sz="2300" dirty="0">
                        <a:effectLst>
                          <a:outerShdw blurRad="38100" dist="38100" dir="2700000" algn="tl">
                            <a:srgbClr val="000000">
                              <a:alpha val="43137"/>
                            </a:srgbClr>
                          </a:outerShdw>
                        </a:effectLst>
                      </a:endParaRPr>
                    </a:p>
                  </a:txBody>
                  <a:tcPr anchor="ctr">
                    <a:solidFill>
                      <a:srgbClr val="16345A"/>
                    </a:solidFill>
                  </a:tcPr>
                </a:tc>
                <a:extLst>
                  <a:ext uri="{0D108BD9-81ED-4DB2-BD59-A6C34878D82A}">
                    <a16:rowId xmlns:a16="http://schemas.microsoft.com/office/drawing/2014/main" val="10000"/>
                  </a:ext>
                </a:extLst>
              </a:tr>
              <a:tr h="531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spc="-50" baseline="0" dirty="0" smtClean="0">
                          <a:effectLst/>
                        </a:rPr>
                        <a:t>Maximum contribution</a:t>
                      </a:r>
                      <a:endParaRPr lang="en-US" sz="2000" b="1" i="0" dirty="0" smtClean="0"/>
                    </a:p>
                  </a:txBody>
                  <a:tcPr marL="182880" marR="182880" marT="109728" marB="91440">
                    <a:solidFill>
                      <a:srgbClr val="BECFE8"/>
                    </a:solidFill>
                  </a:tcPr>
                </a:tc>
                <a:tc>
                  <a:txBody>
                    <a:bodyPr/>
                    <a:lstStyle/>
                    <a:p>
                      <a:pPr marL="0" marR="0">
                        <a:spcBef>
                          <a:spcPts val="0"/>
                        </a:spcBef>
                        <a:spcAft>
                          <a:spcPts val="0"/>
                        </a:spcAft>
                      </a:pPr>
                      <a:r>
                        <a:rPr lang="en-US" sz="2200" dirty="0" smtClean="0">
                          <a:effectLst/>
                        </a:rPr>
                        <a:t>$19,500 annually </a:t>
                      </a:r>
                    </a:p>
                    <a:p>
                      <a:pPr marL="0" marR="0">
                        <a:spcBef>
                          <a:spcPts val="0"/>
                        </a:spcBef>
                        <a:spcAft>
                          <a:spcPts val="0"/>
                        </a:spcAft>
                      </a:pPr>
                      <a:r>
                        <a:rPr lang="en-US" sz="2000" dirty="0" smtClean="0">
                          <a:effectLst/>
                        </a:rPr>
                        <a:t>(50+ may add $6,500)</a:t>
                      </a:r>
                      <a:endParaRPr lang="en-US" sz="2000" dirty="0" smtClean="0"/>
                    </a:p>
                  </a:txBody>
                  <a:tcPr marL="182880" marR="182880" marT="109728" marB="91440">
                    <a:solidFill>
                      <a:srgbClr val="BECFE8"/>
                    </a:solidFill>
                  </a:tcPr>
                </a:tc>
                <a:tc>
                  <a:txBody>
                    <a:bodyPr/>
                    <a:lstStyle/>
                    <a:p>
                      <a:pPr marL="0" marR="0">
                        <a:spcBef>
                          <a:spcPts val="0"/>
                        </a:spcBef>
                        <a:spcAft>
                          <a:spcPts val="0"/>
                        </a:spcAft>
                      </a:pPr>
                      <a:r>
                        <a:rPr lang="en-US" sz="2200" dirty="0" smtClean="0">
                          <a:effectLst/>
                        </a:rPr>
                        <a:t>$6,000 annually </a:t>
                      </a:r>
                      <a:endParaRPr lang="en-US" sz="1100" dirty="0" smtClean="0">
                        <a:effectLst/>
                      </a:endParaRPr>
                    </a:p>
                    <a:p>
                      <a:r>
                        <a:rPr lang="en-US" sz="2000" dirty="0" smtClean="0">
                          <a:effectLst/>
                        </a:rPr>
                        <a:t>(50+ may add $1,000)</a:t>
                      </a:r>
                      <a:endParaRPr lang="en-US" sz="2000" dirty="0"/>
                    </a:p>
                  </a:txBody>
                  <a:tcPr marL="182880" marR="182880" marT="109728" marB="91440">
                    <a:solidFill>
                      <a:srgbClr val="BECFE8"/>
                    </a:solidFill>
                  </a:tcPr>
                </a:tc>
                <a:extLst>
                  <a:ext uri="{0D108BD9-81ED-4DB2-BD59-A6C34878D82A}">
                    <a16:rowId xmlns:a16="http://schemas.microsoft.com/office/drawing/2014/main" val="2555410559"/>
                  </a:ext>
                </a:extLst>
              </a:tr>
              <a:tr h="14039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smtClean="0"/>
                        <a:t>Investment options</a:t>
                      </a:r>
                      <a:endParaRPr lang="en-US" sz="2200" b="1" i="0" dirty="0" smtClean="0"/>
                    </a:p>
                  </a:txBody>
                  <a:tcPr marL="182880" marR="182880" marT="109728" marB="91440">
                    <a:solidFill>
                      <a:srgbClr val="E4EAF4"/>
                    </a:solidFill>
                  </a:tcPr>
                </a:tc>
                <a:tc>
                  <a:txBody>
                    <a:bodyPr/>
                    <a:lstStyle/>
                    <a:p>
                      <a:r>
                        <a:rPr lang="en-US" sz="2200" dirty="0" smtClean="0"/>
                        <a:t>Choice of investments, typically mutual funds</a:t>
                      </a:r>
                    </a:p>
                  </a:txBody>
                  <a:tcPr marL="182880" marR="182880" marT="109728" marB="91440">
                    <a:solidFill>
                      <a:srgbClr val="E4EAF4"/>
                    </a:solidFill>
                  </a:tcPr>
                </a:tc>
                <a:tc>
                  <a:txBody>
                    <a:bodyPr/>
                    <a:lstStyle/>
                    <a:p>
                      <a:r>
                        <a:rPr lang="en-US" sz="2200" dirty="0" smtClean="0"/>
                        <a:t>Can invest in mutual funds, individual stocks and bonds, </a:t>
                      </a:r>
                      <a:r>
                        <a:rPr lang="en-US" sz="2200" spc="-20" dirty="0" smtClean="0"/>
                        <a:t>annuities,</a:t>
                      </a:r>
                      <a:r>
                        <a:rPr lang="en-US" sz="2200" spc="-20" baseline="0" dirty="0" smtClean="0"/>
                        <a:t> </a:t>
                      </a:r>
                      <a:r>
                        <a:rPr lang="en-US" sz="2200" spc="-20" dirty="0" smtClean="0"/>
                        <a:t>certain real estate </a:t>
                      </a:r>
                      <a:endParaRPr lang="en-US" sz="2200" spc="-20" dirty="0"/>
                    </a:p>
                  </a:txBody>
                  <a:tcPr marL="182880" marR="182880" marT="109728" marB="91440">
                    <a:solidFill>
                      <a:srgbClr val="E4EAF4"/>
                    </a:solidFill>
                  </a:tcPr>
                </a:tc>
                <a:extLst>
                  <a:ext uri="{0D108BD9-81ED-4DB2-BD59-A6C34878D82A}">
                    <a16:rowId xmlns:a16="http://schemas.microsoft.com/office/drawing/2014/main" val="10001"/>
                  </a:ext>
                </a:extLst>
              </a:tr>
              <a:tr h="1234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smtClean="0">
                          <a:effectLst/>
                        </a:rPr>
                        <a:t>How it grows</a:t>
                      </a:r>
                      <a:endParaRPr lang="en-US" sz="1100" b="1" dirty="0" smtClean="0">
                        <a:effectLst/>
                      </a:endParaRPr>
                    </a:p>
                  </a:txBody>
                  <a:tcPr marL="182880" marR="182880" marT="109728" marB="91440">
                    <a:solidFill>
                      <a:srgbClr val="BECFE8"/>
                    </a:solidFill>
                  </a:tcPr>
                </a:tc>
                <a:tc>
                  <a:txBody>
                    <a:bodyPr/>
                    <a:lstStyle/>
                    <a:p>
                      <a:r>
                        <a:rPr lang="en-US" sz="2200" dirty="0" smtClean="0">
                          <a:effectLst/>
                        </a:rPr>
                        <a:t>Your contributions,</a:t>
                      </a:r>
                      <a:r>
                        <a:rPr lang="en-US" sz="2200" baseline="0" dirty="0" smtClean="0">
                          <a:effectLst/>
                        </a:rPr>
                        <a:t> plus </a:t>
                      </a:r>
                      <a:r>
                        <a:rPr lang="en-US" sz="2200" dirty="0" smtClean="0">
                          <a:effectLst/>
                        </a:rPr>
                        <a:t>possible employer matches, grow tax free</a:t>
                      </a:r>
                      <a:endParaRPr lang="en-US" sz="2200" dirty="0" smtClean="0"/>
                    </a:p>
                  </a:txBody>
                  <a:tcPr marL="182880" marR="182880" marT="109728" marB="91440">
                    <a:solidFill>
                      <a:srgbClr val="BECFE8"/>
                    </a:solidFill>
                  </a:tcPr>
                </a:tc>
                <a:tc>
                  <a:txBody>
                    <a:bodyPr/>
                    <a:lstStyle/>
                    <a:p>
                      <a:r>
                        <a:rPr lang="en-US" sz="2200" dirty="0" smtClean="0"/>
                        <a:t>Self-directed</a:t>
                      </a:r>
                      <a:r>
                        <a:rPr lang="en-US" sz="2200" baseline="0" dirty="0" smtClean="0"/>
                        <a:t> account </a:t>
                      </a:r>
                      <a:r>
                        <a:rPr lang="en-US" sz="2200" dirty="0" smtClean="0"/>
                        <a:t>based on your contributions,</a:t>
                      </a:r>
                      <a:r>
                        <a:rPr lang="en-US" sz="2200" baseline="0" dirty="0" smtClean="0"/>
                        <a:t> which </a:t>
                      </a:r>
                      <a:r>
                        <a:rPr lang="en-US" sz="2200" dirty="0" smtClean="0"/>
                        <a:t>grow tax-free</a:t>
                      </a:r>
                    </a:p>
                  </a:txBody>
                  <a:tcPr marL="182880" marR="182880" marT="109728" marB="91440">
                    <a:solidFill>
                      <a:srgbClr val="BECFE8"/>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21017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33098" y="5997143"/>
            <a:ext cx="1973270" cy="369332"/>
          </a:xfrm>
          <a:prstGeom prst="rect">
            <a:avLst/>
          </a:prstGeom>
          <a:noFill/>
        </p:spPr>
        <p:txBody>
          <a:bodyPr wrap="square" rtlCol="0">
            <a:spAutoFit/>
          </a:bodyPr>
          <a:lstStyle/>
          <a:p>
            <a:pPr algn="ctr"/>
            <a:r>
              <a:rPr lang="en-US" dirty="0" smtClean="0">
                <a:solidFill>
                  <a:schemeClr val="tx2"/>
                </a:solidFill>
                <a:hlinkClick r:id="rId3"/>
              </a:rPr>
              <a:t>Play video</a:t>
            </a:r>
            <a:endParaRPr lang="en-US" dirty="0">
              <a:solidFill>
                <a:schemeClr val="tx2"/>
              </a:solidFill>
            </a:endParaRPr>
          </a:p>
        </p:txBody>
      </p:sp>
      <p:pic>
        <p:nvPicPr>
          <p:cNvPr id="5" name="Content Placeholder 4" descr="Have questions about investing? Investor.gov has answers." title="Investor.gov"/>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36481" y="2670051"/>
            <a:ext cx="7566504" cy="2656325"/>
          </a:xfrm>
        </p:spPr>
      </p:pic>
      <p:sp>
        <p:nvSpPr>
          <p:cNvPr id="7169" name="Title 1"/>
          <p:cNvSpPr>
            <a:spLocks noGrp="1"/>
          </p:cNvSpPr>
          <p:nvPr>
            <p:ph type="title"/>
          </p:nvPr>
        </p:nvSpPr>
        <p:spPr/>
        <p:txBody>
          <a:bodyPr/>
          <a:lstStyle/>
          <a:p>
            <a:r>
              <a:rPr lang="en-US" altLang="en-US" dirty="0" smtClean="0"/>
              <a:t>Investor.gov</a:t>
            </a:r>
          </a:p>
        </p:txBody>
      </p:sp>
    </p:spTree>
    <p:extLst>
      <p:ext uri="{BB962C8B-B14F-4D97-AF65-F5344CB8AC3E}">
        <p14:creationId xmlns:p14="http://schemas.microsoft.com/office/powerpoint/2010/main" val="10932431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vs. Roth Contributions</a:t>
            </a:r>
            <a:endParaRPr lang="en-US" dirty="0"/>
          </a:p>
        </p:txBody>
      </p:sp>
      <p:sp>
        <p:nvSpPr>
          <p:cNvPr id="4" name="Content Placeholder 2"/>
          <p:cNvSpPr>
            <a:spLocks noGrp="1"/>
          </p:cNvSpPr>
          <p:nvPr>
            <p:ph idx="1"/>
          </p:nvPr>
        </p:nvSpPr>
        <p:spPr>
          <a:xfrm>
            <a:off x="2551612" y="2044284"/>
            <a:ext cx="7736245" cy="4574231"/>
          </a:xfrm>
        </p:spPr>
        <p:txBody>
          <a:bodyPr/>
          <a:lstStyle/>
          <a:p>
            <a:pPr lvl="0"/>
            <a:endParaRPr lang="en-US" altLang="en-US" dirty="0" smtClean="0"/>
          </a:p>
          <a:p>
            <a:pPr lvl="0"/>
            <a:endParaRPr lang="en-US" altLang="en-US" dirty="0" smtClean="0"/>
          </a:p>
          <a:p>
            <a:pPr lvl="0"/>
            <a:endParaRPr lang="en-US" altLang="en-US" dirty="0" smtClean="0"/>
          </a:p>
          <a:p>
            <a:pPr lvl="0"/>
            <a:endParaRPr lang="en-US" altLang="en-US" dirty="0" smtClean="0"/>
          </a:p>
          <a:p>
            <a:endParaRPr lang="en-US" altLang="en-US" dirty="0" smtClean="0"/>
          </a:p>
        </p:txBody>
      </p:sp>
      <p:graphicFrame>
        <p:nvGraphicFramePr>
          <p:cNvPr id="7" name="Table 6" title="Traditional vs Roth comparison"/>
          <p:cNvGraphicFramePr>
            <a:graphicFrameLocks noGrp="1"/>
          </p:cNvGraphicFramePr>
          <p:nvPr>
            <p:extLst>
              <p:ext uri="{D42A27DB-BD31-4B8C-83A1-F6EECF244321}">
                <p14:modId xmlns:p14="http://schemas.microsoft.com/office/powerpoint/2010/main" val="2712332888"/>
              </p:ext>
            </p:extLst>
          </p:nvPr>
        </p:nvGraphicFramePr>
        <p:xfrm>
          <a:off x="1649186" y="2562462"/>
          <a:ext cx="9704614" cy="3699022"/>
        </p:xfrm>
        <a:graphic>
          <a:graphicData uri="http://schemas.openxmlformats.org/drawingml/2006/table">
            <a:tbl>
              <a:tblPr firstRow="1" bandRow="1">
                <a:tableStyleId>{F5AB1C69-6EDB-4FF4-983F-18BD219EF322}</a:tableStyleId>
              </a:tblPr>
              <a:tblGrid>
                <a:gridCol w="4852307">
                  <a:extLst>
                    <a:ext uri="{9D8B030D-6E8A-4147-A177-3AD203B41FA5}">
                      <a16:colId xmlns:a16="http://schemas.microsoft.com/office/drawing/2014/main" val="2020702591"/>
                    </a:ext>
                  </a:extLst>
                </a:gridCol>
                <a:gridCol w="4852307">
                  <a:extLst>
                    <a:ext uri="{9D8B030D-6E8A-4147-A177-3AD203B41FA5}">
                      <a16:colId xmlns:a16="http://schemas.microsoft.com/office/drawing/2014/main" val="814177036"/>
                    </a:ext>
                  </a:extLst>
                </a:gridCol>
              </a:tblGrid>
              <a:tr h="539262">
                <a:tc>
                  <a:txBody>
                    <a:bodyPr/>
                    <a:lstStyle/>
                    <a:p>
                      <a:pPr algn="ctr"/>
                      <a:r>
                        <a:rPr lang="en-US" sz="2400" dirty="0" smtClean="0">
                          <a:latin typeface="Arial" panose="020B0604020202020204" pitchFamily="34" charset="0"/>
                          <a:cs typeface="Arial" panose="020B0604020202020204" pitchFamily="34" charset="0"/>
                        </a:rPr>
                        <a:t>Traditional</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latin typeface="Arial" panose="020B0604020202020204" pitchFamily="34" charset="0"/>
                          <a:cs typeface="Arial" panose="020B0604020202020204" pitchFamily="34" charset="0"/>
                        </a:rPr>
                        <a:t>Roth</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25509915"/>
                  </a:ext>
                </a:extLst>
              </a:tr>
              <a:tr h="2998611">
                <a:tc>
                  <a:txBody>
                    <a:bodyPr/>
                    <a:lstStyle/>
                    <a:p>
                      <a:pPr marL="457200" lvl="1" indent="0">
                        <a:spcBef>
                          <a:spcPts val="1000"/>
                        </a:spcBef>
                        <a:buFont typeface="Calibri" panose="020F0502020204030204" pitchFamily="34" charset="0"/>
                        <a:buNone/>
                      </a:pPr>
                      <a:r>
                        <a:rPr lang="en-US" altLang="en-US" sz="2400" b="0" dirty="0" smtClean="0">
                          <a:latin typeface="Arial" panose="020B0604020202020204" pitchFamily="34" charset="0"/>
                          <a:cs typeface="Arial" panose="020B0604020202020204" pitchFamily="34" charset="0"/>
                        </a:rPr>
                        <a:t>Tax break now…</a:t>
                      </a:r>
                    </a:p>
                    <a:p>
                      <a:pPr marL="742950" lvl="1" indent="-285750">
                        <a:spcBef>
                          <a:spcPts val="1000"/>
                        </a:spcBef>
                        <a:buFont typeface="Calibri" panose="020F0502020204030204" pitchFamily="34" charset="0"/>
                        <a:buChar char="-"/>
                      </a:pPr>
                      <a:r>
                        <a:rPr lang="en-US" altLang="en-US" sz="2400" dirty="0" smtClean="0">
                          <a:latin typeface="Arial" panose="020B0604020202020204" pitchFamily="34" charset="0"/>
                          <a:cs typeface="Arial" panose="020B0604020202020204" pitchFamily="34" charset="0"/>
                        </a:rPr>
                        <a:t>Your money goes in </a:t>
                      </a:r>
                      <a:r>
                        <a:rPr lang="en-US" altLang="en-US" sz="2400" i="1" dirty="0" smtClean="0">
                          <a:latin typeface="Arial" panose="020B0604020202020204" pitchFamily="34" charset="0"/>
                          <a:cs typeface="Arial" panose="020B0604020202020204" pitchFamily="34" charset="0"/>
                        </a:rPr>
                        <a:t>before</a:t>
                      </a:r>
                      <a:r>
                        <a:rPr lang="en-US" altLang="en-US" sz="2400" dirty="0" smtClean="0">
                          <a:latin typeface="Arial" panose="020B0604020202020204" pitchFamily="34" charset="0"/>
                          <a:cs typeface="Arial" panose="020B0604020202020204" pitchFamily="34" charset="0"/>
                        </a:rPr>
                        <a:t> taxes </a:t>
                      </a:r>
                    </a:p>
                    <a:p>
                      <a:pPr marL="742950" lvl="1" indent="-285750">
                        <a:spcBef>
                          <a:spcPts val="1000"/>
                        </a:spcBef>
                        <a:buFont typeface="Calibri" panose="020F0502020204030204" pitchFamily="34" charset="0"/>
                        <a:buChar char="-"/>
                      </a:pPr>
                      <a:r>
                        <a:rPr lang="en-US" altLang="en-US" sz="2400" dirty="0" smtClean="0">
                          <a:latin typeface="Arial" panose="020B0604020202020204" pitchFamily="34" charset="0"/>
                          <a:cs typeface="Arial" panose="020B0604020202020204" pitchFamily="34" charset="0"/>
                        </a:rPr>
                        <a:t>Lowers your taxable income</a:t>
                      </a:r>
                    </a:p>
                    <a:p>
                      <a:pPr marL="742950" lvl="1" indent="-285750">
                        <a:spcBef>
                          <a:spcPts val="1000"/>
                        </a:spcBef>
                        <a:buFont typeface="Calibri" panose="020F0502020204030204" pitchFamily="34" charset="0"/>
                        <a:buChar char="-"/>
                      </a:pPr>
                      <a:r>
                        <a:rPr lang="en-US" altLang="en-US" sz="2400" dirty="0" smtClean="0">
                          <a:latin typeface="Arial" panose="020B0604020202020204" pitchFamily="34" charset="0"/>
                          <a:cs typeface="Arial" panose="020B0604020202020204" pitchFamily="34" charset="0"/>
                        </a:rPr>
                        <a:t>Money grows tax free</a:t>
                      </a:r>
                    </a:p>
                    <a:p>
                      <a:pPr marL="742950" lvl="1" indent="-285750">
                        <a:spcBef>
                          <a:spcPts val="1000"/>
                        </a:spcBef>
                        <a:buFont typeface="Calibri" panose="020F0502020204030204" pitchFamily="34" charset="0"/>
                        <a:buChar char="-"/>
                      </a:pPr>
                      <a:r>
                        <a:rPr lang="en-US" altLang="en-US" sz="2400" dirty="0" smtClean="0">
                          <a:latin typeface="Arial" panose="020B0604020202020204" pitchFamily="34" charset="0"/>
                          <a:cs typeface="Arial" panose="020B0604020202020204" pitchFamily="34" charset="0"/>
                        </a:rPr>
                        <a:t>Your money will be </a:t>
                      </a:r>
                      <a:r>
                        <a:rPr lang="en-US" altLang="en-US" sz="2400" i="0" dirty="0" smtClean="0">
                          <a:latin typeface="Arial" panose="020B0604020202020204" pitchFamily="34" charset="0"/>
                          <a:cs typeface="Arial" panose="020B0604020202020204" pitchFamily="34" charset="0"/>
                        </a:rPr>
                        <a:t>taxed</a:t>
                      </a:r>
                      <a:r>
                        <a:rPr lang="en-US" altLang="en-US" sz="2400" dirty="0" smtClean="0">
                          <a:latin typeface="Arial" panose="020B0604020202020204" pitchFamily="34" charset="0"/>
                          <a:cs typeface="Arial" panose="020B0604020202020204" pitchFamily="34" charset="0"/>
                        </a:rPr>
                        <a:t> when you withdraw it</a:t>
                      </a:r>
                    </a:p>
                  </a:txBody>
                  <a:tcPr/>
                </a:tc>
                <a:tc>
                  <a:txBody>
                    <a:bodyPr/>
                    <a:lstStyle/>
                    <a:p>
                      <a:pPr marL="457200" lvl="1" indent="0">
                        <a:spcBef>
                          <a:spcPts val="1000"/>
                        </a:spcBef>
                        <a:buFont typeface="Calibri" panose="020F0502020204030204" pitchFamily="34" charset="0"/>
                        <a:buNone/>
                      </a:pPr>
                      <a:r>
                        <a:rPr lang="en-US" altLang="en-US" sz="2400" dirty="0" smtClean="0">
                          <a:latin typeface="Arial" panose="020B0604020202020204" pitchFamily="34" charset="0"/>
                          <a:cs typeface="Arial" panose="020B0604020202020204" pitchFamily="34" charset="0"/>
                        </a:rPr>
                        <a:t>Tax break later…</a:t>
                      </a:r>
                    </a:p>
                    <a:p>
                      <a:pPr marL="742950" lvl="1" indent="-285750">
                        <a:spcBef>
                          <a:spcPts val="1000"/>
                        </a:spcBef>
                        <a:buFont typeface="Calibri" panose="020F0502020204030204" pitchFamily="34" charset="0"/>
                        <a:buChar char="-"/>
                      </a:pPr>
                      <a:r>
                        <a:rPr lang="en-US" altLang="en-US" sz="2400" dirty="0" smtClean="0">
                          <a:latin typeface="Arial" panose="020B0604020202020204" pitchFamily="34" charset="0"/>
                          <a:cs typeface="Arial" panose="020B0604020202020204" pitchFamily="34" charset="0"/>
                        </a:rPr>
                        <a:t>Your money goes in </a:t>
                      </a:r>
                      <a:r>
                        <a:rPr lang="en-US" altLang="en-US" sz="2400" i="1" dirty="0" smtClean="0">
                          <a:latin typeface="Arial" panose="020B0604020202020204" pitchFamily="34" charset="0"/>
                          <a:cs typeface="Arial" panose="020B0604020202020204" pitchFamily="34" charset="0"/>
                        </a:rPr>
                        <a:t>after</a:t>
                      </a:r>
                      <a:r>
                        <a:rPr lang="en-US" altLang="en-US" sz="2400" dirty="0" smtClean="0">
                          <a:latin typeface="Arial" panose="020B0604020202020204" pitchFamily="34" charset="0"/>
                          <a:cs typeface="Arial" panose="020B0604020202020204" pitchFamily="34" charset="0"/>
                        </a:rPr>
                        <a:t> taxes</a:t>
                      </a:r>
                    </a:p>
                    <a:p>
                      <a:pPr marL="742950" lvl="1" indent="-285750">
                        <a:spcBef>
                          <a:spcPts val="1000"/>
                        </a:spcBef>
                        <a:buFont typeface="Calibri" panose="020F0502020204030204" pitchFamily="34" charset="0"/>
                        <a:buChar char="-"/>
                      </a:pPr>
                      <a:r>
                        <a:rPr lang="en-US" altLang="en-US" sz="2400" dirty="0" smtClean="0">
                          <a:latin typeface="Arial" panose="020B0604020202020204" pitchFamily="34" charset="0"/>
                          <a:cs typeface="Arial" panose="020B0604020202020204" pitchFamily="34" charset="0"/>
                        </a:rPr>
                        <a:t>Money grows tax free</a:t>
                      </a:r>
                    </a:p>
                    <a:p>
                      <a:pPr marL="742950" lvl="1" indent="-285750">
                        <a:spcBef>
                          <a:spcPts val="1000"/>
                        </a:spcBef>
                        <a:buFont typeface="Calibri" panose="020F0502020204030204" pitchFamily="34" charset="0"/>
                        <a:buChar char="-"/>
                      </a:pPr>
                      <a:r>
                        <a:rPr lang="en-US" altLang="en-US" sz="2400" dirty="0" smtClean="0">
                          <a:latin typeface="Arial" panose="020B0604020202020204" pitchFamily="34" charset="0"/>
                          <a:cs typeface="Arial" panose="020B0604020202020204" pitchFamily="34" charset="0"/>
                        </a:rPr>
                        <a:t>Your money will be </a:t>
                      </a:r>
                      <a:r>
                        <a:rPr lang="en-US" altLang="en-US" sz="2400" b="0" i="0" dirty="0" smtClean="0">
                          <a:latin typeface="Arial" panose="020B0604020202020204" pitchFamily="34" charset="0"/>
                          <a:cs typeface="Arial" panose="020B0604020202020204" pitchFamily="34" charset="0"/>
                        </a:rPr>
                        <a:t>tax-free</a:t>
                      </a:r>
                      <a:r>
                        <a:rPr lang="en-US" altLang="en-US" sz="2400" i="0" dirty="0" smtClean="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when you withdraw it  </a:t>
                      </a:r>
                    </a:p>
                    <a:p>
                      <a:pPr>
                        <a:spcBef>
                          <a:spcPts val="1000"/>
                        </a:spcBef>
                      </a:pP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31433534"/>
                  </a:ext>
                </a:extLst>
              </a:tr>
            </a:tbl>
          </a:graphicData>
        </a:graphic>
      </p:graphicFrame>
    </p:spTree>
    <p:extLst>
      <p:ext uri="{BB962C8B-B14F-4D97-AF65-F5344CB8AC3E}">
        <p14:creationId xmlns:p14="http://schemas.microsoft.com/office/powerpoint/2010/main" val="20809451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title="Sample target date fund: Portfolio 2030"/>
          <p:cNvGraphicFramePr/>
          <p:nvPr>
            <p:extLst/>
          </p:nvPr>
        </p:nvGraphicFramePr>
        <p:xfrm>
          <a:off x="6878818" y="2726164"/>
          <a:ext cx="3562066" cy="3892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title="Sample target date fund: Retirement Fund 2050"/>
          <p:cNvGraphicFramePr/>
          <p:nvPr>
            <p:extLst/>
          </p:nvPr>
        </p:nvGraphicFramePr>
        <p:xfrm>
          <a:off x="2585907" y="2965651"/>
          <a:ext cx="3653960" cy="3398293"/>
        </p:xfrm>
        <a:graphic>
          <a:graphicData uri="http://schemas.openxmlformats.org/drawingml/2006/chart">
            <c:chart xmlns:c="http://schemas.openxmlformats.org/drawingml/2006/chart" xmlns:r="http://schemas.openxmlformats.org/officeDocument/2006/relationships" r:id="rId4"/>
          </a:graphicData>
        </a:graphic>
      </p:graphicFrame>
      <p:sp>
        <p:nvSpPr>
          <p:cNvPr id="3" name="Content Placeholder 2"/>
          <p:cNvSpPr>
            <a:spLocks noGrp="1"/>
          </p:cNvSpPr>
          <p:nvPr>
            <p:ph idx="1"/>
          </p:nvPr>
        </p:nvSpPr>
        <p:spPr/>
        <p:txBody>
          <a:bodyPr/>
          <a:lstStyle/>
          <a:p>
            <a:pPr algn="ctr"/>
            <a:r>
              <a:rPr lang="en-US" dirty="0"/>
              <a:t>The name of the fund often refers to its target date </a:t>
            </a:r>
          </a:p>
          <a:p>
            <a:endParaRPr lang="en-US" dirty="0"/>
          </a:p>
        </p:txBody>
      </p:sp>
      <p:sp>
        <p:nvSpPr>
          <p:cNvPr id="2" name="Title 1"/>
          <p:cNvSpPr>
            <a:spLocks noGrp="1"/>
          </p:cNvSpPr>
          <p:nvPr>
            <p:ph type="title"/>
          </p:nvPr>
        </p:nvSpPr>
        <p:spPr/>
        <p:txBody>
          <a:bodyPr/>
          <a:lstStyle/>
          <a:p>
            <a:r>
              <a:rPr lang="en-US" sz="4200" dirty="0"/>
              <a:t>Target Date/Lifecycle Funds</a:t>
            </a:r>
          </a:p>
        </p:txBody>
      </p:sp>
    </p:spTree>
    <p:extLst>
      <p:ext uri="{BB962C8B-B14F-4D97-AF65-F5344CB8AC3E}">
        <p14:creationId xmlns:p14="http://schemas.microsoft.com/office/powerpoint/2010/main" val="1778550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Your Retirement Account</a:t>
            </a:r>
            <a:endParaRPr lang="en-US" dirty="0"/>
          </a:p>
        </p:txBody>
      </p:sp>
      <p:sp>
        <p:nvSpPr>
          <p:cNvPr id="3" name="Content Placeholder 2"/>
          <p:cNvSpPr>
            <a:spLocks noGrp="1"/>
          </p:cNvSpPr>
          <p:nvPr>
            <p:ph idx="1"/>
          </p:nvPr>
        </p:nvSpPr>
        <p:spPr>
          <a:xfrm>
            <a:off x="1370149" y="2044284"/>
            <a:ext cx="9983652" cy="4574231"/>
          </a:xfrm>
        </p:spPr>
        <p:txBody>
          <a:bodyPr/>
          <a:lstStyle/>
          <a:p>
            <a:pPr marL="457200" indent="-457200">
              <a:buClr>
                <a:srgbClr val="269092"/>
              </a:buClr>
              <a:buFont typeface="Arial" panose="020B0604020202020204" pitchFamily="34" charset="0"/>
              <a:buChar char="•"/>
            </a:pPr>
            <a:r>
              <a:rPr lang="en-US" b="1" dirty="0"/>
              <a:t>Don’t </a:t>
            </a:r>
            <a:r>
              <a:rPr lang="en-US" b="1" dirty="0" smtClean="0"/>
              <a:t>delay</a:t>
            </a:r>
          </a:p>
          <a:p>
            <a:pPr marL="457200">
              <a:spcBef>
                <a:spcPts val="200"/>
              </a:spcBef>
              <a:buClr>
                <a:srgbClr val="269092"/>
              </a:buClr>
            </a:pPr>
            <a:r>
              <a:rPr lang="en-US" sz="2400" dirty="0"/>
              <a:t>Start contributing as soon as you can, then </a:t>
            </a:r>
            <a:r>
              <a:rPr lang="en-US" sz="2400" dirty="0" smtClean="0"/>
              <a:t>increase </a:t>
            </a:r>
            <a:r>
              <a:rPr lang="en-US" sz="2400" dirty="0"/>
              <a:t>contributions as your earnings increase</a:t>
            </a:r>
          </a:p>
          <a:p>
            <a:pPr marL="457200" indent="-457200">
              <a:spcBef>
                <a:spcPts val="1200"/>
              </a:spcBef>
              <a:buClr>
                <a:srgbClr val="269092"/>
              </a:buClr>
              <a:buFont typeface="Arial" panose="020B0604020202020204" pitchFamily="34" charset="0"/>
              <a:buChar char="•"/>
            </a:pPr>
            <a:r>
              <a:rPr lang="en-US" b="1" dirty="0" smtClean="0"/>
              <a:t>Take </a:t>
            </a:r>
            <a:r>
              <a:rPr lang="en-US" b="1" dirty="0"/>
              <a:t>advantage of </a:t>
            </a:r>
            <a:r>
              <a:rPr lang="en-US" b="1" dirty="0" smtClean="0"/>
              <a:t>employer matching</a:t>
            </a:r>
          </a:p>
          <a:p>
            <a:pPr marL="457200">
              <a:spcBef>
                <a:spcPts val="200"/>
              </a:spcBef>
              <a:buClr>
                <a:srgbClr val="269092"/>
              </a:buClr>
            </a:pPr>
            <a:r>
              <a:rPr lang="en-US" sz="2400" dirty="0"/>
              <a:t>Your employer may match your contributions up to a certain level – it’s free </a:t>
            </a:r>
            <a:r>
              <a:rPr lang="en-US" sz="2400" dirty="0" smtClean="0"/>
              <a:t>money… and it’s part of your compensation!</a:t>
            </a:r>
            <a:endParaRPr lang="en-US" sz="2400" dirty="0"/>
          </a:p>
          <a:p>
            <a:pPr marL="457200" indent="-457200">
              <a:spcBef>
                <a:spcPts val="1200"/>
              </a:spcBef>
              <a:buClr>
                <a:srgbClr val="269092"/>
              </a:buClr>
              <a:buFont typeface="Arial" panose="020B0604020202020204" pitchFamily="34" charset="0"/>
              <a:buChar char="•"/>
            </a:pPr>
            <a:r>
              <a:rPr lang="en-US" b="1" dirty="0" smtClean="0"/>
              <a:t>Contribute consistently</a:t>
            </a:r>
          </a:p>
          <a:p>
            <a:pPr marL="461963">
              <a:spcBef>
                <a:spcPts val="200"/>
              </a:spcBef>
              <a:buClr>
                <a:srgbClr val="269092"/>
              </a:buClr>
            </a:pPr>
            <a:r>
              <a:rPr lang="en-US" sz="2400" dirty="0"/>
              <a:t>Keep contributing in both up and down markets</a:t>
            </a:r>
            <a:endParaRPr lang="en-US" b="1" dirty="0" smtClean="0"/>
          </a:p>
          <a:p>
            <a:pPr marL="457200" indent="-457200">
              <a:spcBef>
                <a:spcPts val="1200"/>
              </a:spcBef>
              <a:buClr>
                <a:srgbClr val="269092"/>
              </a:buClr>
              <a:buFont typeface="Arial" panose="020B0604020202020204" pitchFamily="34" charset="0"/>
              <a:buChar char="•"/>
            </a:pPr>
            <a:r>
              <a:rPr lang="en-US" b="1" dirty="0" smtClean="0"/>
              <a:t>Pay attention to fees </a:t>
            </a:r>
          </a:p>
          <a:p>
            <a:pPr marL="457200">
              <a:spcBef>
                <a:spcPts val="200"/>
              </a:spcBef>
              <a:buClr>
                <a:srgbClr val="269092"/>
              </a:buClr>
            </a:pPr>
            <a:r>
              <a:rPr lang="en-US" sz="2400" dirty="0"/>
              <a:t>Your retirement plan may have funds that charge different levels of fees</a:t>
            </a:r>
          </a:p>
        </p:txBody>
      </p:sp>
    </p:spTree>
    <p:extLst>
      <p:ext uri="{BB962C8B-B14F-4D97-AF65-F5344CB8AC3E}">
        <p14:creationId xmlns:p14="http://schemas.microsoft.com/office/powerpoint/2010/main" val="3561362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Switching Jobs?</a:t>
            </a:r>
            <a:endParaRPr lang="en-US" dirty="0"/>
          </a:p>
        </p:txBody>
      </p:sp>
      <p:sp>
        <p:nvSpPr>
          <p:cNvPr id="3" name="Content Placeholder 2"/>
          <p:cNvSpPr>
            <a:spLocks noGrp="1"/>
          </p:cNvSpPr>
          <p:nvPr>
            <p:ph idx="1"/>
          </p:nvPr>
        </p:nvSpPr>
        <p:spPr/>
        <p:txBody>
          <a:bodyPr/>
          <a:lstStyle/>
          <a:p>
            <a:r>
              <a:rPr lang="en-US" b="1" dirty="0"/>
              <a:t>Keep some or all in former employer’s plan </a:t>
            </a:r>
            <a:r>
              <a:rPr lang="en-US" dirty="0"/>
              <a:t>- If permitted</a:t>
            </a:r>
          </a:p>
          <a:p>
            <a:pPr marL="457200" indent="-457200">
              <a:buFont typeface="Arial" panose="020B0604020202020204" pitchFamily="34" charset="0"/>
              <a:buChar char="•"/>
            </a:pPr>
            <a:r>
              <a:rPr lang="en-US" b="1" dirty="0" smtClean="0"/>
              <a:t>Transfer to new employer’s retirement plan </a:t>
            </a:r>
            <a:r>
              <a:rPr lang="en-US" dirty="0" smtClean="0"/>
              <a:t>- Transfer your account balance directly to your new employer’s plan if it accepts such transfers</a:t>
            </a:r>
          </a:p>
          <a:p>
            <a:r>
              <a:rPr lang="en-US" b="1" dirty="0"/>
              <a:t>Roll over to an IRA</a:t>
            </a:r>
            <a:r>
              <a:rPr lang="en-US" dirty="0"/>
              <a:t> - Transfer your account balance to an IRA Rollover Account</a:t>
            </a:r>
          </a:p>
          <a:p>
            <a:pPr marL="457200" indent="-457200">
              <a:buFont typeface="Arial" panose="020B0604020202020204" pitchFamily="34" charset="0"/>
              <a:buChar char="•"/>
            </a:pPr>
            <a:r>
              <a:rPr lang="en-US" b="1" dirty="0" smtClean="0"/>
              <a:t>Lump sum distribution </a:t>
            </a:r>
            <a:r>
              <a:rPr lang="en-US" dirty="0" smtClean="0"/>
              <a:t>- </a:t>
            </a:r>
            <a:r>
              <a:rPr lang="en-US" dirty="0" smtClean="0">
                <a:solidFill>
                  <a:schemeClr val="bg1">
                    <a:lumMod val="50000"/>
                  </a:schemeClr>
                </a:solidFill>
              </a:rPr>
              <a:t>WARNING:</a:t>
            </a:r>
            <a:r>
              <a:rPr lang="en-US" dirty="0" smtClean="0"/>
              <a:t> You will owe taxes and pay a penalty if you take money out before the age of 59½</a:t>
            </a:r>
          </a:p>
          <a:p>
            <a:endParaRPr lang="en-US" dirty="0"/>
          </a:p>
        </p:txBody>
      </p:sp>
    </p:spTree>
    <p:extLst>
      <p:ext uri="{BB962C8B-B14F-4D97-AF65-F5344CB8AC3E}">
        <p14:creationId xmlns:p14="http://schemas.microsoft.com/office/powerpoint/2010/main" val="40343476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p:txBody>
          <a:bodyPr/>
          <a:lstStyle/>
          <a:p>
            <a:r>
              <a:rPr lang="en-US" altLang="en-US" dirty="0" smtClean="0"/>
              <a:t>Tips to Avoid Fraud</a:t>
            </a:r>
          </a:p>
        </p:txBody>
      </p:sp>
    </p:spTree>
    <p:extLst>
      <p:ext uri="{BB962C8B-B14F-4D97-AF65-F5344CB8AC3E}">
        <p14:creationId xmlns:p14="http://schemas.microsoft.com/office/powerpoint/2010/main" val="1473052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title="Leonard DiCaprio, Wolf of Wall Stre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810" y="2430656"/>
            <a:ext cx="5605340" cy="2965788"/>
          </a:xfrm>
          <a:prstGeom prst="rect">
            <a:avLst/>
          </a:prstGeom>
        </p:spPr>
      </p:pic>
      <p:sp>
        <p:nvSpPr>
          <p:cNvPr id="2" name="Rectangle 1"/>
          <p:cNvSpPr/>
          <p:nvPr/>
        </p:nvSpPr>
        <p:spPr>
          <a:xfrm>
            <a:off x="5115253" y="5782818"/>
            <a:ext cx="2360454" cy="369332"/>
          </a:xfrm>
          <a:prstGeom prst="rect">
            <a:avLst/>
          </a:prstGeom>
        </p:spPr>
        <p:txBody>
          <a:bodyPr wrap="none">
            <a:spAutoFit/>
          </a:bodyPr>
          <a:lstStyle/>
          <a:p>
            <a:r>
              <a:rPr lang="en-US" dirty="0">
                <a:solidFill>
                  <a:srgbClr val="0000FF"/>
                </a:solidFill>
                <a:hlinkClick r:id="rId4"/>
              </a:rPr>
              <a:t>Wolf </a:t>
            </a:r>
            <a:r>
              <a:rPr lang="en-US" dirty="0" smtClean="0">
                <a:solidFill>
                  <a:srgbClr val="0000FF"/>
                </a:solidFill>
                <a:hlinkClick r:id="rId4"/>
              </a:rPr>
              <a:t>of </a:t>
            </a:r>
            <a:r>
              <a:rPr lang="en-US" dirty="0">
                <a:solidFill>
                  <a:srgbClr val="0000FF"/>
                </a:solidFill>
                <a:hlinkClick r:id="rId4"/>
              </a:rPr>
              <a:t>Wall Street Clip</a:t>
            </a:r>
            <a:endParaRPr lang="en-US" dirty="0">
              <a:solidFill>
                <a:srgbClr val="0000FF"/>
              </a:solidFill>
            </a:endParaRPr>
          </a:p>
        </p:txBody>
      </p:sp>
      <p:sp>
        <p:nvSpPr>
          <p:cNvPr id="7" name="Title 6"/>
          <p:cNvSpPr>
            <a:spLocks noGrp="1"/>
          </p:cNvSpPr>
          <p:nvPr>
            <p:ph type="title"/>
          </p:nvPr>
        </p:nvSpPr>
        <p:spPr/>
        <p:txBody>
          <a:bodyPr/>
          <a:lstStyle/>
          <a:p>
            <a:r>
              <a:rPr lang="en-US" dirty="0" smtClean="0"/>
              <a:t>Fraud in the Movies</a:t>
            </a:r>
            <a:endParaRPr lang="en-US" dirty="0"/>
          </a:p>
        </p:txBody>
      </p:sp>
    </p:spTree>
    <p:extLst>
      <p:ext uri="{BB962C8B-B14F-4D97-AF65-F5344CB8AC3E}">
        <p14:creationId xmlns:p14="http://schemas.microsoft.com/office/powerpoint/2010/main" val="33851000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396314" y="718721"/>
            <a:ext cx="9625913" cy="1325563"/>
          </a:xfrm>
        </p:spPr>
        <p:txBody>
          <a:bodyPr/>
          <a:lstStyle/>
          <a:p>
            <a:r>
              <a:rPr lang="en-US" altLang="en-US" dirty="0" smtClean="0"/>
              <a:t>Red Flags of Fraud</a:t>
            </a:r>
          </a:p>
        </p:txBody>
      </p:sp>
      <p:sp>
        <p:nvSpPr>
          <p:cNvPr id="7170" name="Content Placeholder 2"/>
          <p:cNvSpPr>
            <a:spLocks noGrp="1"/>
          </p:cNvSpPr>
          <p:nvPr>
            <p:ph idx="1"/>
          </p:nvPr>
        </p:nvSpPr>
        <p:spPr>
          <a:xfrm>
            <a:off x="1396315" y="1964987"/>
            <a:ext cx="9625912" cy="4653528"/>
          </a:xfrm>
        </p:spPr>
        <p:txBody>
          <a:bodyPr/>
          <a:lstStyle/>
          <a:p>
            <a:pPr marL="342900" indent="-342900">
              <a:spcBef>
                <a:spcPts val="1800"/>
              </a:spcBef>
              <a:buClr>
                <a:schemeClr val="bg1">
                  <a:lumMod val="50000"/>
                </a:schemeClr>
              </a:buClr>
              <a:buFont typeface="Arial" panose="020B0604020202020204" pitchFamily="34" charset="0"/>
              <a:buChar char="•"/>
            </a:pPr>
            <a:r>
              <a:rPr lang="en-US" altLang="en-US" dirty="0" smtClean="0"/>
              <a:t>Sounds too good to be true, such as promises                 of high returns with little or no risk</a:t>
            </a:r>
            <a:endParaRPr lang="en-US" altLang="ja-JP" dirty="0" smtClean="0"/>
          </a:p>
          <a:p>
            <a:pPr marL="342900" indent="-342900">
              <a:spcBef>
                <a:spcPts val="2400"/>
              </a:spcBef>
              <a:buClr>
                <a:schemeClr val="bg1">
                  <a:lumMod val="50000"/>
                </a:schemeClr>
              </a:buClr>
              <a:buFont typeface="Arial" panose="020B0604020202020204" pitchFamily="34" charset="0"/>
              <a:buChar char="•"/>
            </a:pPr>
            <a:r>
              <a:rPr lang="en-US" altLang="en-US" dirty="0" smtClean="0"/>
              <a:t>Pressure to buy RIGHT NOW</a:t>
            </a:r>
          </a:p>
          <a:p>
            <a:pPr marL="342900" indent="-342900">
              <a:spcBef>
                <a:spcPts val="2400"/>
              </a:spcBef>
              <a:buClr>
                <a:schemeClr val="bg1">
                  <a:lumMod val="50000"/>
                </a:schemeClr>
              </a:buClr>
              <a:buFont typeface="Arial" panose="020B0604020202020204" pitchFamily="34" charset="0"/>
              <a:buChar char="•"/>
            </a:pPr>
            <a:r>
              <a:rPr lang="en-US" altLang="en-US" dirty="0" smtClean="0"/>
              <a:t>Lack of documentation, such as: </a:t>
            </a:r>
          </a:p>
          <a:p>
            <a:pPr marL="1028700" lvl="1" indent="-342900">
              <a:spcBef>
                <a:spcPts val="600"/>
              </a:spcBef>
              <a:buClrTx/>
              <a:buFont typeface="Arial" panose="020B0604020202020204" pitchFamily="34" charset="0"/>
              <a:buChar char="-"/>
            </a:pPr>
            <a:r>
              <a:rPr lang="en-US" altLang="en-US" dirty="0" smtClean="0"/>
              <a:t>No public filings </a:t>
            </a:r>
          </a:p>
          <a:p>
            <a:pPr marL="1028700" lvl="1" indent="-342900">
              <a:spcBef>
                <a:spcPts val="600"/>
              </a:spcBef>
              <a:buClrTx/>
              <a:buFont typeface="Arial" panose="020B0604020202020204" pitchFamily="34" charset="0"/>
              <a:buChar char="-"/>
            </a:pPr>
            <a:r>
              <a:rPr lang="en-US" altLang="en-US" dirty="0" smtClean="0"/>
              <a:t>No statements </a:t>
            </a:r>
          </a:p>
          <a:p>
            <a:pPr marL="1028700" lvl="1" indent="-342900">
              <a:spcBef>
                <a:spcPts val="600"/>
              </a:spcBef>
              <a:buClrTx/>
              <a:buFont typeface="Arial" panose="020B0604020202020204" pitchFamily="34" charset="0"/>
              <a:buChar char="-"/>
            </a:pPr>
            <a:r>
              <a:rPr lang="en-US" altLang="en-US" dirty="0" smtClean="0"/>
              <a:t>No prospectus</a:t>
            </a:r>
          </a:p>
          <a:p>
            <a:pPr marL="342900" indent="-342900">
              <a:spcBef>
                <a:spcPts val="2400"/>
              </a:spcBef>
              <a:buClr>
                <a:schemeClr val="bg1">
                  <a:lumMod val="50000"/>
                </a:schemeClr>
              </a:buClr>
              <a:buFont typeface="Arial" panose="020B0604020202020204" pitchFamily="34" charset="0"/>
              <a:buChar char="•"/>
            </a:pPr>
            <a:r>
              <a:rPr lang="en-US" altLang="ja-JP" dirty="0" smtClean="0"/>
              <a:t>Unlicensed or unregistered salesperson </a:t>
            </a:r>
            <a:endParaRPr lang="en-US" altLang="en-US" dirty="0" smtClean="0"/>
          </a:p>
          <a:p>
            <a:endParaRPr lang="en-US" altLang="en-US" sz="2400" b="1" dirty="0" smtClean="0"/>
          </a:p>
          <a:p>
            <a:pPr marL="457200">
              <a:spcBef>
                <a:spcPts val="0"/>
              </a:spcBef>
            </a:pPr>
            <a:endParaRPr lang="en-US" altLang="en-US" sz="2400" dirty="0" smtClean="0"/>
          </a:p>
          <a:p>
            <a:pPr marL="457200">
              <a:spcBef>
                <a:spcPts val="0"/>
              </a:spcBef>
            </a:pPr>
            <a:endParaRPr lang="en-US" altLang="en-US" sz="2400" dirty="0" smtClean="0"/>
          </a:p>
          <a:p>
            <a:pPr marL="457200">
              <a:spcBef>
                <a:spcPts val="0"/>
              </a:spcBef>
            </a:pPr>
            <a:endParaRPr lang="en-US" altLang="en-US" sz="2200" dirty="0" smtClean="0"/>
          </a:p>
          <a:p>
            <a:endParaRPr lang="en-US" altLang="en-US" dirty="0" smtClean="0"/>
          </a:p>
        </p:txBody>
      </p:sp>
      <p:sp>
        <p:nvSpPr>
          <p:cNvPr id="11" name="Rounded Rectangular Callout 10"/>
          <p:cNvSpPr/>
          <p:nvPr/>
        </p:nvSpPr>
        <p:spPr>
          <a:xfrm>
            <a:off x="9529530" y="1603717"/>
            <a:ext cx="1780895" cy="714887"/>
          </a:xfrm>
          <a:prstGeom prst="wedgeRoundRectCallout">
            <a:avLst>
              <a:gd name="adj1" fmla="val -71931"/>
              <a:gd name="adj2" fmla="val 47474"/>
              <a:gd name="adj3" fmla="val 1666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cap="all" dirty="0">
                <a:latin typeface="Arial" panose="020B0604020202020204" pitchFamily="34" charset="0"/>
                <a:cs typeface="Arial" panose="020B0604020202020204" pitchFamily="34" charset="0"/>
              </a:rPr>
              <a:t>Guaranteed Returns!</a:t>
            </a:r>
          </a:p>
        </p:txBody>
      </p:sp>
      <p:sp>
        <p:nvSpPr>
          <p:cNvPr id="14" name="Rounded Rectangular Callout 13"/>
          <p:cNvSpPr/>
          <p:nvPr/>
        </p:nvSpPr>
        <p:spPr>
          <a:xfrm>
            <a:off x="9488086" y="2704176"/>
            <a:ext cx="1822339" cy="659972"/>
          </a:xfrm>
          <a:prstGeom prst="wedgeRoundRectCallout">
            <a:avLst>
              <a:gd name="adj1" fmla="val -71905"/>
              <a:gd name="adj2" fmla="val -43009"/>
              <a:gd name="adj3" fmla="val 1666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cap="all" dirty="0">
                <a:latin typeface="Arial" panose="020B0604020202020204" pitchFamily="34" charset="0"/>
                <a:cs typeface="Arial" panose="020B0604020202020204" pitchFamily="34" charset="0"/>
              </a:rPr>
              <a:t>Huge Upside, No Risk!</a:t>
            </a:r>
          </a:p>
        </p:txBody>
      </p:sp>
    </p:spTree>
    <p:extLst>
      <p:ext uri="{BB962C8B-B14F-4D97-AF65-F5344CB8AC3E}">
        <p14:creationId xmlns:p14="http://schemas.microsoft.com/office/powerpoint/2010/main" val="1749164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1EBF-66F2-5544-9074-DDA5D0F66377}"/>
              </a:ext>
            </a:extLst>
          </p:cNvPr>
          <p:cNvSpPr>
            <a:spLocks noGrp="1"/>
          </p:cNvSpPr>
          <p:nvPr>
            <p:ph type="title"/>
          </p:nvPr>
        </p:nvSpPr>
        <p:spPr/>
        <p:txBody>
          <a:bodyPr/>
          <a:lstStyle/>
          <a:p>
            <a:r>
              <a:rPr lang="en-US" altLang="en-US" dirty="0" smtClean="0">
                <a:ea typeface="Arvo" pitchFamily="2" charset="0"/>
              </a:rPr>
              <a:t>Unsolicited Offers</a:t>
            </a:r>
            <a:endParaRPr lang="en-US" dirty="0"/>
          </a:p>
        </p:txBody>
      </p:sp>
      <p:sp>
        <p:nvSpPr>
          <p:cNvPr id="3" name="Content Placeholder 2">
            <a:extLst>
              <a:ext uri="{FF2B5EF4-FFF2-40B4-BE49-F238E27FC236}">
                <a16:creationId xmlns:a16="http://schemas.microsoft.com/office/drawing/2014/main" id="{8EDE4DD2-5688-7D49-BF59-09D77295BAE4}"/>
              </a:ext>
            </a:extLst>
          </p:cNvPr>
          <p:cNvSpPr>
            <a:spLocks noGrp="1"/>
          </p:cNvSpPr>
          <p:nvPr>
            <p:ph idx="1"/>
          </p:nvPr>
        </p:nvSpPr>
        <p:spPr>
          <a:xfrm>
            <a:off x="1370149" y="2044284"/>
            <a:ext cx="9983652" cy="4574230"/>
          </a:xfrm>
        </p:spPr>
        <p:txBody>
          <a:bodyPr/>
          <a:lstStyle/>
          <a:p>
            <a:r>
              <a:rPr lang="en-US" dirty="0" smtClean="0"/>
              <a:t>The salesperson or promoter approaches you, not the other way around</a:t>
            </a:r>
          </a:p>
          <a:p>
            <a:pPr marL="457200" indent="-457200">
              <a:buClr>
                <a:srgbClr val="269092"/>
              </a:buClr>
              <a:buFont typeface="Arial" panose="020B0604020202020204" pitchFamily="34" charset="0"/>
              <a:buChar char="•"/>
            </a:pPr>
            <a:r>
              <a:rPr lang="en-US" sz="2600" b="1" dirty="0"/>
              <a:t>Examples:</a:t>
            </a:r>
          </a:p>
          <a:p>
            <a:pPr marL="1143000" lvl="1" indent="-457200"/>
            <a:r>
              <a:rPr lang="en-US" dirty="0" smtClean="0"/>
              <a:t>Cold </a:t>
            </a:r>
            <a:r>
              <a:rPr lang="en-US" dirty="0"/>
              <a:t>call</a:t>
            </a:r>
          </a:p>
          <a:p>
            <a:pPr marL="1143000" lvl="1" indent="-457200"/>
            <a:r>
              <a:rPr lang="en-US" dirty="0"/>
              <a:t>Email</a:t>
            </a:r>
          </a:p>
          <a:p>
            <a:pPr marL="1143000" lvl="1" indent="-457200"/>
            <a:r>
              <a:rPr lang="en-US" dirty="0"/>
              <a:t>Social </a:t>
            </a:r>
            <a:r>
              <a:rPr lang="en-US" dirty="0" smtClean="0"/>
              <a:t>media</a:t>
            </a:r>
          </a:p>
          <a:p>
            <a:pPr marL="1143000" lvl="1" indent="-457200"/>
            <a:r>
              <a:rPr lang="en-US" dirty="0" smtClean="0"/>
              <a:t>Radio and newsletters</a:t>
            </a:r>
          </a:p>
          <a:p>
            <a:pPr marL="1143000" lvl="1" indent="-457200"/>
            <a:r>
              <a:rPr lang="en-US" dirty="0" smtClean="0"/>
              <a:t>Direct mail</a:t>
            </a:r>
          </a:p>
          <a:p>
            <a:pPr marL="1143000" lvl="1" indent="-457200"/>
            <a:r>
              <a:rPr lang="en-US" dirty="0" smtClean="0"/>
              <a:t>Free </a:t>
            </a:r>
            <a:r>
              <a:rPr lang="en-US" dirty="0"/>
              <a:t>dinner </a:t>
            </a:r>
            <a:r>
              <a:rPr lang="en-US" dirty="0" smtClean="0"/>
              <a:t>seminar</a:t>
            </a:r>
          </a:p>
          <a:p>
            <a:pPr marL="457200" indent="-457200">
              <a:buClr>
                <a:srgbClr val="269092"/>
              </a:buClr>
              <a:buFont typeface="Arial" panose="020B0604020202020204" pitchFamily="34" charset="0"/>
              <a:buChar char="•"/>
            </a:pPr>
            <a:r>
              <a:rPr lang="en-US" altLang="en-US" sz="2600" b="1" dirty="0"/>
              <a:t>How to respond: </a:t>
            </a:r>
            <a:r>
              <a:rPr lang="en-US" altLang="en-US" sz="2600" dirty="0"/>
              <a:t>Be </a:t>
            </a:r>
            <a:r>
              <a:rPr lang="en-US" altLang="en-US" sz="2600" dirty="0" smtClean="0"/>
              <a:t>cautious! Do </a:t>
            </a:r>
            <a:r>
              <a:rPr lang="en-US" altLang="en-US" sz="2600" dirty="0"/>
              <a:t>your own homework if you’re </a:t>
            </a:r>
            <a:r>
              <a:rPr lang="en-US" altLang="en-US" sz="2600" dirty="0" smtClean="0"/>
              <a:t>curious </a:t>
            </a:r>
            <a:r>
              <a:rPr lang="en-US" altLang="en-US" sz="2600" dirty="0"/>
              <a:t>or simply walk away</a:t>
            </a:r>
          </a:p>
        </p:txBody>
      </p:sp>
      <p:pic>
        <p:nvPicPr>
          <p:cNvPr id="4" name="Picture 3" title="delete key on keyboard"/>
          <p:cNvPicPr>
            <a:picLocks noChangeAspect="1"/>
          </p:cNvPicPr>
          <p:nvPr/>
        </p:nvPicPr>
        <p:blipFill rotWithShape="1">
          <a:blip r:embed="rId3" cstate="print">
            <a:extLst>
              <a:ext uri="{28A0092B-C50C-407E-A947-70E740481C1C}">
                <a14:useLocalDpi xmlns:a14="http://schemas.microsoft.com/office/drawing/2010/main" val="0"/>
              </a:ext>
            </a:extLst>
          </a:blip>
          <a:srcRect l="8606"/>
          <a:stretch/>
        </p:blipFill>
        <p:spPr>
          <a:xfrm>
            <a:off x="7291674" y="3197679"/>
            <a:ext cx="2568063" cy="1866001"/>
          </a:xfrm>
          <a:prstGeom prst="rect">
            <a:avLst/>
          </a:prstGeom>
        </p:spPr>
      </p:pic>
    </p:spTree>
    <p:extLst>
      <p:ext uri="{BB962C8B-B14F-4D97-AF65-F5344CB8AC3E}">
        <p14:creationId xmlns:p14="http://schemas.microsoft.com/office/powerpoint/2010/main" val="1826188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Check Any Investment Professional</a:t>
            </a:r>
            <a:endParaRPr lang="en-US" dirty="0"/>
          </a:p>
        </p:txBody>
      </p:sp>
      <p:sp>
        <p:nvSpPr>
          <p:cNvPr id="3" name="Content Placeholder 2"/>
          <p:cNvSpPr>
            <a:spLocks noGrp="1"/>
          </p:cNvSpPr>
          <p:nvPr>
            <p:ph idx="1"/>
          </p:nvPr>
        </p:nvSpPr>
        <p:spPr>
          <a:xfrm>
            <a:off x="1370151" y="2332892"/>
            <a:ext cx="8277941" cy="4062729"/>
          </a:xfrm>
        </p:spPr>
        <p:txBody>
          <a:bodyPr/>
          <a:lstStyle/>
          <a:p>
            <a:pPr>
              <a:lnSpc>
                <a:spcPct val="100000"/>
              </a:lnSpc>
              <a:spcBef>
                <a:spcPts val="600"/>
              </a:spcBef>
              <a:spcAft>
                <a:spcPts val="1800"/>
              </a:spcAft>
            </a:pPr>
            <a:r>
              <a:rPr lang="en-US" sz="3000" b="1" dirty="0">
                <a:solidFill>
                  <a:srgbClr val="C00000"/>
                </a:solidFill>
              </a:rPr>
              <a:t>Check on Investor.gov:</a:t>
            </a:r>
            <a:endParaRPr lang="en-US" sz="3000" b="1" i="1" dirty="0">
              <a:solidFill>
                <a:srgbClr val="002060"/>
              </a:solidFill>
            </a:endParaRPr>
          </a:p>
          <a:p>
            <a:pPr marL="914400" indent="-457200">
              <a:lnSpc>
                <a:spcPct val="100000"/>
              </a:lnSpc>
              <a:spcBef>
                <a:spcPts val="0"/>
              </a:spcBef>
              <a:spcAft>
                <a:spcPts val="600"/>
              </a:spcAft>
              <a:buClr>
                <a:srgbClr val="269092"/>
              </a:buClr>
              <a:buFont typeface="Arial" panose="020B0604020202020204" pitchFamily="34" charset="0"/>
              <a:buChar char="•"/>
            </a:pPr>
            <a:r>
              <a:rPr lang="en-US" dirty="0"/>
              <a:t>License/registration</a:t>
            </a:r>
          </a:p>
          <a:p>
            <a:pPr marL="914400" indent="-457200">
              <a:lnSpc>
                <a:spcPct val="100000"/>
              </a:lnSpc>
              <a:spcBef>
                <a:spcPts val="600"/>
              </a:spcBef>
              <a:spcAft>
                <a:spcPts val="600"/>
              </a:spcAft>
              <a:buClr>
                <a:srgbClr val="269092"/>
              </a:buClr>
              <a:buFont typeface="Arial" panose="020B0604020202020204" pitchFamily="34" charset="0"/>
              <a:buChar char="•"/>
            </a:pPr>
            <a:r>
              <a:rPr lang="en-US" dirty="0" smtClean="0"/>
              <a:t>Employment history</a:t>
            </a:r>
          </a:p>
          <a:p>
            <a:pPr marL="914400" indent="-457200">
              <a:lnSpc>
                <a:spcPct val="100000"/>
              </a:lnSpc>
              <a:spcBef>
                <a:spcPts val="600"/>
              </a:spcBef>
              <a:spcAft>
                <a:spcPts val="600"/>
              </a:spcAft>
              <a:buClr>
                <a:srgbClr val="269092"/>
              </a:buClr>
              <a:buFont typeface="Arial" panose="020B0604020202020204" pitchFamily="34" charset="0"/>
              <a:buChar char="•"/>
            </a:pPr>
            <a:r>
              <a:rPr lang="en-US" dirty="0" smtClean="0"/>
              <a:t>Important disclosures</a:t>
            </a:r>
            <a:endParaRPr lang="en-US" dirty="0"/>
          </a:p>
          <a:p>
            <a:endParaRPr lang="en-US" dirty="0"/>
          </a:p>
        </p:txBody>
      </p:sp>
      <p:pic>
        <p:nvPicPr>
          <p:cNvPr id="4" name="Content Placeholder 2" title="Investor.gov on mobile device"/>
          <p:cNvPicPr>
            <a:picLocks noChangeAspect="1"/>
          </p:cNvPicPr>
          <p:nvPr/>
        </p:nvPicPr>
        <p:blipFill rotWithShape="1">
          <a:blip r:embed="rId3">
            <a:extLst>
              <a:ext uri="{28A0092B-C50C-407E-A947-70E740481C1C}">
                <a14:useLocalDpi xmlns:a14="http://schemas.microsoft.com/office/drawing/2010/main" val="0"/>
              </a:ext>
            </a:extLst>
          </a:blip>
          <a:srcRect l="3734" t="2800" r="3595" b="3810"/>
          <a:stretch/>
        </p:blipFill>
        <p:spPr bwMode="auto">
          <a:xfrm>
            <a:off x="7797935" y="2044290"/>
            <a:ext cx="2489922" cy="456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19727"/>
          <a:stretch/>
        </p:blipFill>
        <p:spPr>
          <a:xfrm>
            <a:off x="8011532" y="2511642"/>
            <a:ext cx="2003640" cy="3480926"/>
          </a:xfrm>
          <a:prstGeom prst="rect">
            <a:avLst/>
          </a:prstGeom>
        </p:spPr>
      </p:pic>
    </p:spTree>
    <p:extLst>
      <p:ext uri="{BB962C8B-B14F-4D97-AF65-F5344CB8AC3E}">
        <p14:creationId xmlns:p14="http://schemas.microsoft.com/office/powerpoint/2010/main" val="19673838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 Events</a:t>
            </a:r>
            <a:endParaRPr lang="en-US" dirty="0"/>
          </a:p>
        </p:txBody>
      </p:sp>
      <p:pic>
        <p:nvPicPr>
          <p:cNvPr id="11" name="Picture 10" descr="Includes name of person or firm, number and listing of disclosures, number of years of experience and of firms, number of examinations, and number of licenses" title="Illustration of disclosure events screen"/>
          <p:cNvPicPr>
            <a:picLocks noChangeAspect="1"/>
          </p:cNvPicPr>
          <p:nvPr/>
        </p:nvPicPr>
        <p:blipFill>
          <a:blip r:embed="rId3"/>
          <a:stretch>
            <a:fillRect/>
          </a:stretch>
        </p:blipFill>
        <p:spPr>
          <a:xfrm>
            <a:off x="2143124" y="1870405"/>
            <a:ext cx="7743949" cy="4903374"/>
          </a:xfrm>
          <a:prstGeom prst="rect">
            <a:avLst/>
          </a:prstGeom>
        </p:spPr>
      </p:pic>
      <p:sp>
        <p:nvSpPr>
          <p:cNvPr id="3" name="TextBox 2"/>
          <p:cNvSpPr txBox="1"/>
          <p:nvPr/>
        </p:nvSpPr>
        <p:spPr>
          <a:xfrm>
            <a:off x="2264569" y="2044284"/>
            <a:ext cx="1871662" cy="369332"/>
          </a:xfrm>
          <a:prstGeom prst="rect">
            <a:avLst/>
          </a:prstGeom>
          <a:solidFill>
            <a:srgbClr val="E5EDEE"/>
          </a:solidFill>
        </p:spPr>
        <p:txBody>
          <a:bodyPr wrap="square" rtlCol="0">
            <a:spAutoFit/>
          </a:bodyPr>
          <a:lstStyle/>
          <a:p>
            <a:r>
              <a:rPr lang="en-US" b="1" dirty="0" smtClean="0">
                <a:solidFill>
                  <a:schemeClr val="tx1">
                    <a:lumMod val="65000"/>
                    <a:lumOff val="35000"/>
                  </a:schemeClr>
                </a:solidFill>
              </a:rPr>
              <a:t>JOHN Q. PUBLIC</a:t>
            </a:r>
            <a:endParaRPr lang="en-US" b="1" dirty="0">
              <a:solidFill>
                <a:schemeClr val="tx1">
                  <a:lumMod val="65000"/>
                  <a:lumOff val="35000"/>
                </a:schemeClr>
              </a:solidFill>
            </a:endParaRPr>
          </a:p>
        </p:txBody>
      </p:sp>
    </p:spTree>
    <p:extLst>
      <p:ext uri="{BB962C8B-B14F-4D97-AF65-F5344CB8AC3E}">
        <p14:creationId xmlns:p14="http://schemas.microsoft.com/office/powerpoint/2010/main" val="566217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Managing Debt and Credit</a:t>
            </a:r>
            <a:endParaRPr lang="en-US" dirty="0"/>
          </a:p>
        </p:txBody>
      </p:sp>
    </p:spTree>
    <p:extLst>
      <p:ext uri="{BB962C8B-B14F-4D97-AF65-F5344CB8AC3E}">
        <p14:creationId xmlns:p14="http://schemas.microsoft.com/office/powerpoint/2010/main" val="37516679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Research </a:t>
            </a:r>
            <a:r>
              <a:rPr lang="en-US" altLang="en-US" dirty="0"/>
              <a:t>Any Investment </a:t>
            </a:r>
            <a:r>
              <a:rPr lang="en-US" altLang="en-US" dirty="0" smtClean="0"/>
              <a:t>Product</a:t>
            </a:r>
            <a:endParaRPr lang="en-US" dirty="0"/>
          </a:p>
        </p:txBody>
      </p:sp>
      <p:sp>
        <p:nvSpPr>
          <p:cNvPr id="3" name="Content Placeholder 2"/>
          <p:cNvSpPr>
            <a:spLocks noGrp="1"/>
          </p:cNvSpPr>
          <p:nvPr>
            <p:ph idx="1"/>
          </p:nvPr>
        </p:nvSpPr>
        <p:spPr>
          <a:xfrm>
            <a:off x="2042159" y="2239108"/>
            <a:ext cx="6486377" cy="4156513"/>
          </a:xfrm>
        </p:spPr>
        <p:txBody>
          <a:bodyPr/>
          <a:lstStyle/>
          <a:p>
            <a:pPr>
              <a:lnSpc>
                <a:spcPct val="100000"/>
              </a:lnSpc>
              <a:spcBef>
                <a:spcPts val="600"/>
              </a:spcBef>
              <a:spcAft>
                <a:spcPts val="600"/>
              </a:spcAft>
            </a:pPr>
            <a:r>
              <a:rPr lang="en-US" sz="3000" b="1" dirty="0">
                <a:solidFill>
                  <a:srgbClr val="C00000"/>
                </a:solidFill>
              </a:rPr>
              <a:t>Check EDGAR:</a:t>
            </a:r>
            <a:endParaRPr lang="en-US" sz="3000" b="1" i="1" dirty="0">
              <a:solidFill>
                <a:srgbClr val="002060"/>
              </a:solidFill>
            </a:endParaRPr>
          </a:p>
          <a:p>
            <a:pPr>
              <a:lnSpc>
                <a:spcPct val="100000"/>
              </a:lnSpc>
              <a:spcBef>
                <a:spcPts val="0"/>
              </a:spcBef>
            </a:pPr>
            <a:r>
              <a:rPr lang="en-US" dirty="0"/>
              <a:t>Is the product registered </a:t>
            </a:r>
          </a:p>
          <a:p>
            <a:pPr>
              <a:lnSpc>
                <a:spcPct val="100000"/>
              </a:lnSpc>
              <a:spcBef>
                <a:spcPts val="0"/>
              </a:spcBef>
            </a:pPr>
            <a:r>
              <a:rPr lang="en-US" dirty="0" smtClean="0"/>
              <a:t>with </a:t>
            </a:r>
            <a:r>
              <a:rPr lang="en-US" dirty="0"/>
              <a:t>the SEC</a:t>
            </a:r>
            <a:r>
              <a:rPr lang="en-US" dirty="0" smtClean="0"/>
              <a:t>?</a:t>
            </a:r>
            <a:endParaRPr lang="en-US" dirty="0"/>
          </a:p>
          <a:p>
            <a:pPr marL="457200" indent="-457200">
              <a:lnSpc>
                <a:spcPct val="100000"/>
              </a:lnSpc>
              <a:spcBef>
                <a:spcPts val="1200"/>
              </a:spcBef>
              <a:spcAft>
                <a:spcPts val="600"/>
              </a:spcAft>
              <a:buClr>
                <a:srgbClr val="269092"/>
              </a:buClr>
              <a:buFont typeface="Arial" panose="020B0604020202020204" pitchFamily="34" charset="0"/>
              <a:buChar char="•"/>
            </a:pPr>
            <a:r>
              <a:rPr lang="en-US" dirty="0"/>
              <a:t>Scams often involve                    unregistered companies</a:t>
            </a:r>
          </a:p>
          <a:p>
            <a:pPr marL="457200" indent="-457200">
              <a:lnSpc>
                <a:spcPct val="100000"/>
              </a:lnSpc>
              <a:spcBef>
                <a:spcPts val="1200"/>
              </a:spcBef>
              <a:spcAft>
                <a:spcPts val="600"/>
              </a:spcAft>
              <a:buClr>
                <a:srgbClr val="269092"/>
              </a:buClr>
              <a:buFont typeface="Arial" panose="020B0604020202020204" pitchFamily="34" charset="0"/>
              <a:buChar char="•"/>
            </a:pPr>
            <a:r>
              <a:rPr lang="en-US" dirty="0"/>
              <a:t>EDGAR has </a:t>
            </a:r>
            <a:r>
              <a:rPr lang="en-US" dirty="0" smtClean="0"/>
              <a:t>important information </a:t>
            </a:r>
            <a:r>
              <a:rPr lang="en-US" dirty="0"/>
              <a:t>about </a:t>
            </a:r>
            <a:r>
              <a:rPr lang="en-US" dirty="0" smtClean="0"/>
              <a:t>companies</a:t>
            </a:r>
            <a:endParaRPr lang="en-US" dirty="0"/>
          </a:p>
          <a:p>
            <a:endParaRPr lang="en-US" dirty="0"/>
          </a:p>
        </p:txBody>
      </p:sp>
      <p:pic>
        <p:nvPicPr>
          <p:cNvPr id="7" name="Picture 6" descr="How the SEC's EDGAR page appears on a mobile device" title="EDGAR on mobile device"/>
          <p:cNvPicPr>
            <a:picLocks noChangeAspect="1"/>
          </p:cNvPicPr>
          <p:nvPr/>
        </p:nvPicPr>
        <p:blipFill rotWithShape="1">
          <a:blip r:embed="rId3" cstate="print">
            <a:extLst>
              <a:ext uri="{28A0092B-C50C-407E-A947-70E740481C1C}">
                <a14:useLocalDpi xmlns:a14="http://schemas.microsoft.com/office/drawing/2010/main" val="0"/>
              </a:ext>
            </a:extLst>
          </a:blip>
          <a:srcRect l="16375" t="4591" r="17126" b="4862"/>
          <a:stretch/>
        </p:blipFill>
        <p:spPr>
          <a:xfrm>
            <a:off x="8709513" y="1927898"/>
            <a:ext cx="2463312" cy="4695688"/>
          </a:xfrm>
          <a:prstGeom prst="rect">
            <a:avLst/>
          </a:prstGeom>
          <a:solidFill>
            <a:schemeClr val="accent2"/>
          </a:solidFill>
        </p:spPr>
      </p:pic>
    </p:spTree>
    <p:extLst>
      <p:ext uri="{BB962C8B-B14F-4D97-AF65-F5344CB8AC3E}">
        <p14:creationId xmlns:p14="http://schemas.microsoft.com/office/powerpoint/2010/main" val="16028613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SEC Resources</a:t>
            </a:r>
            <a:endParaRPr lang="en-US" dirty="0"/>
          </a:p>
        </p:txBody>
      </p:sp>
    </p:spTree>
    <p:extLst>
      <p:ext uri="{BB962C8B-B14F-4D97-AF65-F5344CB8AC3E}">
        <p14:creationId xmlns:p14="http://schemas.microsoft.com/office/powerpoint/2010/main" val="36429399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35681" y="365127"/>
            <a:ext cx="6503669" cy="1325563"/>
          </a:xfrm>
        </p:spPr>
        <p:txBody>
          <a:bodyPr/>
          <a:lstStyle/>
          <a:p>
            <a:r>
              <a:rPr lang="en-US" altLang="en-US" dirty="0" smtClean="0"/>
              <a:t>Investor.gov</a:t>
            </a:r>
          </a:p>
        </p:txBody>
      </p:sp>
      <p:pic>
        <p:nvPicPr>
          <p:cNvPr id="3" name="Picture 2" title="Investor.gov homepage"/>
          <p:cNvPicPr>
            <a:picLocks noChangeAspect="1"/>
          </p:cNvPicPr>
          <p:nvPr/>
        </p:nvPicPr>
        <p:blipFill rotWithShape="1">
          <a:blip r:embed="rId3"/>
          <a:srcRect l="5183"/>
          <a:stretch/>
        </p:blipFill>
        <p:spPr>
          <a:xfrm>
            <a:off x="1651000" y="365127"/>
            <a:ext cx="8915400" cy="6263227"/>
          </a:xfrm>
          <a:prstGeom prst="rect">
            <a:avLst/>
          </a:prstGeom>
        </p:spPr>
      </p:pic>
    </p:spTree>
    <p:extLst>
      <p:ext uri="{BB962C8B-B14F-4D97-AF65-F5344CB8AC3E}">
        <p14:creationId xmlns:p14="http://schemas.microsoft.com/office/powerpoint/2010/main" val="29525154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sz="4200" dirty="0"/>
              <a:t>Financial Planning Tools</a:t>
            </a:r>
            <a:endParaRPr lang="en-US" sz="4200" dirty="0"/>
          </a:p>
        </p:txBody>
      </p:sp>
      <p:pic>
        <p:nvPicPr>
          <p:cNvPr id="2" name="Picture 1" descr="Financial planning tools on the Investor.gov site as seen on a mobile device" title="Tools available on Investor.gov"/>
          <p:cNvPicPr>
            <a:picLocks noChangeAspect="1"/>
          </p:cNvPicPr>
          <p:nvPr/>
        </p:nvPicPr>
        <p:blipFill rotWithShape="1">
          <a:blip r:embed="rId3" cstate="print">
            <a:extLst>
              <a:ext uri="{28A0092B-C50C-407E-A947-70E740481C1C}">
                <a14:useLocalDpi xmlns:a14="http://schemas.microsoft.com/office/drawing/2010/main" val="0"/>
              </a:ext>
            </a:extLst>
          </a:blip>
          <a:srcRect t="5603" b="5943"/>
          <a:stretch/>
        </p:blipFill>
        <p:spPr>
          <a:xfrm>
            <a:off x="4267201" y="1857903"/>
            <a:ext cx="3961971" cy="4906314"/>
          </a:xfrm>
          <a:prstGeom prst="rect">
            <a:avLst/>
          </a:prstGeom>
        </p:spPr>
      </p:pic>
    </p:spTree>
    <p:extLst>
      <p:ext uri="{BB962C8B-B14F-4D97-AF65-F5344CB8AC3E}">
        <p14:creationId xmlns:p14="http://schemas.microsoft.com/office/powerpoint/2010/main" val="8073493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sz="4200" dirty="0"/>
              <a:t>Investor Alerts and Bulletins</a:t>
            </a:r>
          </a:p>
        </p:txBody>
      </p:sp>
      <p:sp>
        <p:nvSpPr>
          <p:cNvPr id="7170" name="Content Placeholder 2"/>
          <p:cNvSpPr>
            <a:spLocks noGrp="1"/>
          </p:cNvSpPr>
          <p:nvPr>
            <p:ph idx="1"/>
          </p:nvPr>
        </p:nvSpPr>
        <p:spPr/>
        <p:txBody>
          <a:bodyPr/>
          <a:lstStyle/>
          <a:p>
            <a:pPr marL="457200" indent="-457200">
              <a:spcBef>
                <a:spcPts val="2400"/>
              </a:spcBef>
              <a:buFont typeface="Arial" panose="020B0604020202020204" pitchFamily="34" charset="0"/>
              <a:buChar char="•"/>
            </a:pPr>
            <a:r>
              <a:rPr lang="en-US" altLang="en-US" dirty="0" smtClean="0"/>
              <a:t>Characteristics of Mutual Funds and Exchange-Traded Funds</a:t>
            </a:r>
          </a:p>
          <a:p>
            <a:pPr marL="457200" indent="-457200">
              <a:spcBef>
                <a:spcPts val="2400"/>
              </a:spcBef>
              <a:buFont typeface="Arial" panose="020B0604020202020204" pitchFamily="34" charset="0"/>
              <a:buChar char="•"/>
            </a:pPr>
            <a:r>
              <a:rPr lang="en-US" altLang="en-US" dirty="0" smtClean="0"/>
              <a:t>Environmental, Social and Governance (ESG) Funds</a:t>
            </a:r>
          </a:p>
          <a:p>
            <a:pPr marL="457200" indent="-457200">
              <a:spcBef>
                <a:spcPts val="2400"/>
              </a:spcBef>
              <a:buFont typeface="Arial" panose="020B0604020202020204" pitchFamily="34" charset="0"/>
              <a:buChar char="•"/>
            </a:pPr>
            <a:r>
              <a:rPr lang="en-US" altLang="en-US" dirty="0" smtClean="0"/>
              <a:t>Understand the Significant Risks of Short-Term Trading Based on Social Media</a:t>
            </a:r>
          </a:p>
          <a:p>
            <a:pPr marL="457200" indent="-457200">
              <a:spcBef>
                <a:spcPts val="2400"/>
              </a:spcBef>
              <a:buFont typeface="Arial" panose="020B0604020202020204" pitchFamily="34" charset="0"/>
              <a:buChar char="•"/>
            </a:pPr>
            <a:r>
              <a:rPr lang="en-US" altLang="en-US" dirty="0" smtClean="0"/>
              <a:t>Fractional Share Investing</a:t>
            </a:r>
          </a:p>
          <a:p>
            <a:pPr marL="457200" indent="-457200">
              <a:spcBef>
                <a:spcPts val="2400"/>
              </a:spcBef>
              <a:buFont typeface="Arial" panose="020B0604020202020204" pitchFamily="34" charset="0"/>
              <a:buChar char="•"/>
            </a:pPr>
            <a:r>
              <a:rPr lang="en-US" altLang="en-US" dirty="0" smtClean="0"/>
              <a:t>Index Funds</a:t>
            </a:r>
            <a:endParaRPr lang="en-US" altLang="en-US" dirty="0"/>
          </a:p>
        </p:txBody>
      </p:sp>
    </p:spTree>
    <p:extLst>
      <p:ext uri="{BB962C8B-B14F-4D97-AF65-F5344CB8AC3E}">
        <p14:creationId xmlns:p14="http://schemas.microsoft.com/office/powerpoint/2010/main" val="17351284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sz="4400" dirty="0" smtClean="0">
                <a:solidFill>
                  <a:schemeClr val="bg1"/>
                </a:solidFill>
              </a:rPr>
              <a:t>How to Reach Us</a:t>
            </a:r>
            <a:endParaRPr lang="en-US" altLang="en-US" sz="4400" dirty="0">
              <a:solidFill>
                <a:schemeClr val="bg1"/>
              </a:solidFill>
            </a:endParaRPr>
          </a:p>
        </p:txBody>
      </p:sp>
      <p:sp>
        <p:nvSpPr>
          <p:cNvPr id="4" name="TextBox 3"/>
          <p:cNvSpPr txBox="1"/>
          <p:nvPr/>
        </p:nvSpPr>
        <p:spPr>
          <a:xfrm>
            <a:off x="1370151" y="1347998"/>
            <a:ext cx="9983651" cy="4839786"/>
          </a:xfrm>
          <a:prstGeom prst="rect">
            <a:avLst/>
          </a:prstGeom>
          <a:noFill/>
        </p:spPr>
        <p:txBody>
          <a:bodyPr wrap="square" rtlCol="0">
            <a:spAutoFit/>
          </a:bodyPr>
          <a:lstStyle/>
          <a:p>
            <a:pPr>
              <a:spcBef>
                <a:spcPts val="600"/>
              </a:spcBef>
            </a:pPr>
            <a:endParaRPr lang="en-US" sz="1050" dirty="0">
              <a:solidFill>
                <a:prstClr val="black"/>
              </a:solidFill>
              <a:latin typeface="Open Sans"/>
              <a:ea typeface="Open Sans Semibold" panose="020B0706030804020204" pitchFamily="34" charset="0"/>
              <a:cs typeface="Open Sans Semibold" panose="020B0706030804020204" pitchFamily="34" charset="0"/>
            </a:endParaRPr>
          </a:p>
          <a:p>
            <a:pPr algn="ctr"/>
            <a:r>
              <a:rPr lang="en-US" sz="3200" b="1" dirty="0">
                <a:latin typeface="Arial" panose="020B0604020202020204" pitchFamily="34" charset="0"/>
                <a:ea typeface="Open Sans Semibold" panose="020B0706030804020204" pitchFamily="34" charset="0"/>
                <a:cs typeface="Arial" panose="020B0604020202020204" pitchFamily="34" charset="0"/>
              </a:rPr>
              <a:t>Office of Investor Education and Advocacy</a:t>
            </a:r>
          </a:p>
          <a:p>
            <a:pPr algn="ctr"/>
            <a:r>
              <a:rPr lang="en-US" sz="3200" b="1" dirty="0">
                <a:latin typeface="Arial" panose="020B0604020202020204" pitchFamily="34" charset="0"/>
                <a:ea typeface="Open Sans Semibold" panose="020B0706030804020204" pitchFamily="34" charset="0"/>
                <a:cs typeface="Arial" panose="020B0604020202020204" pitchFamily="34" charset="0"/>
              </a:rPr>
              <a:t>U.S. Securities and Exchange Commission</a:t>
            </a:r>
          </a:p>
          <a:p>
            <a:pPr algn="ctr">
              <a:lnSpc>
                <a:spcPct val="150000"/>
              </a:lnSpc>
              <a:spcBef>
                <a:spcPts val="1200"/>
              </a:spcBef>
            </a:pPr>
            <a:r>
              <a:rPr lang="en-US" sz="2800" b="1" dirty="0">
                <a:solidFill>
                  <a:srgbClr val="C00000"/>
                </a:solidFill>
                <a:latin typeface="Arial" panose="020B0604020202020204" pitchFamily="34" charset="0"/>
                <a:ea typeface="Open Sans" panose="020B0606030504020204" pitchFamily="34" charset="0"/>
                <a:cs typeface="Arial" panose="020B0604020202020204" pitchFamily="34" charset="0"/>
              </a:rPr>
              <a:t>Investor Assistance: 800-732-0330 | help@sec.gov</a:t>
            </a:r>
          </a:p>
          <a:p>
            <a:endParaRPr lang="en-US" sz="1400" dirty="0">
              <a:solidFill>
                <a:prstClr val="black"/>
              </a:solidFill>
              <a:latin typeface="Open Sans"/>
              <a:ea typeface="Open Sans Semibold" panose="020B0706030804020204" pitchFamily="34" charset="0"/>
              <a:cs typeface="Open Sans Semibold" panose="020B0706030804020204" pitchFamily="34" charset="0"/>
            </a:endParaRPr>
          </a:p>
          <a:p>
            <a:pPr marL="914400">
              <a:lnSpc>
                <a:spcPct val="200000"/>
              </a:lnSpc>
            </a:pPr>
            <a:r>
              <a:rPr lang="en-US" sz="2500" dirty="0" smtClean="0">
                <a:solidFill>
                  <a:prstClr val="black"/>
                </a:solidFill>
                <a:latin typeface="Arial" panose="020B0604020202020204" pitchFamily="34" charset="0"/>
                <a:ea typeface="Open Sans Semibold" panose="020B0706030804020204" pitchFamily="34" charset="0"/>
                <a:cs typeface="Arial" panose="020B0604020202020204" pitchFamily="34" charset="0"/>
              </a:rPr>
              <a:t>	Investor.gov</a:t>
            </a:r>
            <a:endParaRPr lang="en-US" sz="2500" dirty="0">
              <a:solidFill>
                <a:prstClr val="black"/>
              </a:solidFill>
              <a:latin typeface="Arial" panose="020B0604020202020204" pitchFamily="34" charset="0"/>
              <a:ea typeface="Open Sans Semibold" panose="020B0706030804020204" pitchFamily="34" charset="0"/>
              <a:cs typeface="Arial" panose="020B0604020202020204" pitchFamily="34" charset="0"/>
            </a:endParaRPr>
          </a:p>
          <a:p>
            <a:pPr marL="914400">
              <a:lnSpc>
                <a:spcPct val="200000"/>
              </a:lnSpc>
            </a:pPr>
            <a:r>
              <a:rPr lang="en-US" sz="2500" dirty="0" smtClean="0">
                <a:solidFill>
                  <a:prstClr val="black"/>
                </a:solidFill>
                <a:latin typeface="Arial" panose="020B0604020202020204" pitchFamily="34" charset="0"/>
                <a:ea typeface="Open Sans Semibold" panose="020B0706030804020204" pitchFamily="34" charset="0"/>
                <a:cs typeface="Arial" panose="020B0604020202020204" pitchFamily="34" charset="0"/>
              </a:rPr>
              <a:t>	www.facebook.com/SECInvestorEducation</a:t>
            </a:r>
            <a:endParaRPr lang="en-US" sz="2500" dirty="0">
              <a:solidFill>
                <a:prstClr val="black"/>
              </a:solidFill>
              <a:latin typeface="Arial" panose="020B0604020202020204" pitchFamily="34" charset="0"/>
              <a:ea typeface="Open Sans Semibold" panose="020B0706030804020204" pitchFamily="34" charset="0"/>
              <a:cs typeface="Arial" panose="020B0604020202020204" pitchFamily="34" charset="0"/>
            </a:endParaRPr>
          </a:p>
          <a:p>
            <a:pPr marL="914400">
              <a:lnSpc>
                <a:spcPct val="200000"/>
              </a:lnSpc>
            </a:pPr>
            <a:r>
              <a:rPr lang="en-US" sz="2500" dirty="0" smtClean="0">
                <a:solidFill>
                  <a:prstClr val="black"/>
                </a:solidFill>
                <a:latin typeface="Arial" panose="020B0604020202020204" pitchFamily="34" charset="0"/>
                <a:ea typeface="Open Sans Semibold" panose="020B0706030804020204" pitchFamily="34" charset="0"/>
                <a:cs typeface="Arial" panose="020B0604020202020204" pitchFamily="34" charset="0"/>
              </a:rPr>
              <a:t>	@</a:t>
            </a:r>
            <a:r>
              <a:rPr lang="en-US" sz="2500" dirty="0">
                <a:solidFill>
                  <a:prstClr val="black"/>
                </a:solidFill>
                <a:latin typeface="Arial" panose="020B0604020202020204" pitchFamily="34" charset="0"/>
                <a:ea typeface="Open Sans Semibold" panose="020B0706030804020204" pitchFamily="34" charset="0"/>
                <a:cs typeface="Arial" panose="020B0604020202020204" pitchFamily="34" charset="0"/>
              </a:rPr>
              <a:t>SEC_Investor_Ed</a:t>
            </a:r>
          </a:p>
          <a:p>
            <a:endParaRPr lang="en-US"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2393122" y="4575874"/>
            <a:ext cx="543001" cy="466790"/>
          </a:xfrm>
          <a:prstGeom prst="rect">
            <a:avLst/>
          </a:prstGeom>
        </p:spPr>
      </p:pic>
      <p:pic>
        <p:nvPicPr>
          <p:cNvPr id="7" name="Picture 6" descr="Website PNG Transparent Images | PNG 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122" y="3767891"/>
            <a:ext cx="574759" cy="574759"/>
          </a:xfrm>
          <a:prstGeom prst="rect">
            <a:avLst/>
          </a:prstGeom>
        </p:spPr>
      </p:pic>
      <p:pic>
        <p:nvPicPr>
          <p:cNvPr id="9" name="Picture 8"/>
          <p:cNvPicPr>
            <a:picLocks noChangeAspect="1"/>
          </p:cNvPicPr>
          <p:nvPr/>
        </p:nvPicPr>
        <p:blipFill>
          <a:blip r:embed="rId5"/>
          <a:stretch>
            <a:fillRect/>
          </a:stretch>
        </p:blipFill>
        <p:spPr>
          <a:xfrm>
            <a:off x="2362642" y="5290882"/>
            <a:ext cx="643778" cy="536481"/>
          </a:xfrm>
          <a:prstGeom prst="rect">
            <a:avLst/>
          </a:prstGeom>
        </p:spPr>
      </p:pic>
    </p:spTree>
    <p:extLst>
      <p:ext uri="{BB962C8B-B14F-4D97-AF65-F5344CB8AC3E}">
        <p14:creationId xmlns:p14="http://schemas.microsoft.com/office/powerpoint/2010/main" val="1463587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726554" y="5706228"/>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1600">
                <a:solidFill>
                  <a:schemeClr val="accent1"/>
                </a:solidFill>
                <a:latin typeface="Calibri" pitchFamily="34" charset="0"/>
                <a:ea typeface="MS PGothic" pitchFamily="34" charset="-128"/>
              </a:defRPr>
            </a:lvl1pPr>
            <a:lvl2pPr marL="742950" indent="-285750" algn="l" eaLnBrk="0" hangingPunct="0">
              <a:buChar char="–"/>
              <a:defRPr sz="1400">
                <a:solidFill>
                  <a:srgbClr val="AB710A"/>
                </a:solidFill>
                <a:latin typeface="Calibri" pitchFamily="34" charset="0"/>
                <a:ea typeface="MS PGothic" pitchFamily="34" charset="-128"/>
              </a:defRPr>
            </a:lvl2pPr>
            <a:lvl3pPr marL="1143000" indent="-228600" algn="l" eaLnBrk="0" hangingPunct="0">
              <a:buChar char="•"/>
              <a:defRPr sz="1200">
                <a:solidFill>
                  <a:schemeClr val="accent1"/>
                </a:solidFill>
                <a:latin typeface="Calibri" pitchFamily="34" charset="0"/>
                <a:ea typeface="MS PGothic" pitchFamily="34" charset="-128"/>
              </a:defRPr>
            </a:lvl3pPr>
            <a:lvl4pPr marL="1600200" indent="-228600" algn="l" eaLnBrk="0" hangingPunct="0">
              <a:buChar char="–"/>
              <a:defRPr sz="1100">
                <a:solidFill>
                  <a:schemeClr val="accent1"/>
                </a:solidFill>
                <a:latin typeface="Calibri" pitchFamily="34" charset="0"/>
                <a:ea typeface="MS PGothic" pitchFamily="34" charset="-128"/>
              </a:defRPr>
            </a:lvl4pPr>
            <a:lvl5pPr marL="2057400" indent="-228600" algn="l" eaLnBrk="0" hangingPunct="0">
              <a:buFont typeface="Wingdings" pitchFamily="2" charset="2"/>
              <a:buChar char="§"/>
              <a:defRPr sz="1000">
                <a:solidFill>
                  <a:schemeClr val="accent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9pPr>
          </a:lstStyle>
          <a:p>
            <a:pPr algn="ctr" defTabSz="457200" eaLnBrk="1" hangingPunct="1">
              <a:spcBef>
                <a:spcPct val="20000"/>
              </a:spcBef>
              <a:defRPr/>
            </a:pPr>
            <a:r>
              <a:rPr lang="en-US" altLang="en-US" sz="2400" kern="0" dirty="0">
                <a:solidFill>
                  <a:schemeClr val="tx1"/>
                </a:solidFill>
                <a:latin typeface="Arial" panose="020B0604020202020204" pitchFamily="34" charset="0"/>
                <a:cs typeface="Arial" panose="020B0604020202020204" pitchFamily="34" charset="0"/>
              </a:rPr>
              <a:t>Paid in full up front</a:t>
            </a:r>
          </a:p>
        </p:txBody>
      </p:sp>
      <p:sp>
        <p:nvSpPr>
          <p:cNvPr id="7" name="TextBox 6"/>
          <p:cNvSpPr txBox="1">
            <a:spLocks noChangeArrowheads="1"/>
          </p:cNvSpPr>
          <p:nvPr/>
        </p:nvSpPr>
        <p:spPr bwMode="auto">
          <a:xfrm>
            <a:off x="6658530" y="5735749"/>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1600">
                <a:solidFill>
                  <a:schemeClr val="accent1"/>
                </a:solidFill>
                <a:latin typeface="Calibri" pitchFamily="34" charset="0"/>
                <a:ea typeface="MS PGothic" pitchFamily="34" charset="-128"/>
              </a:defRPr>
            </a:lvl1pPr>
            <a:lvl2pPr marL="742950" indent="-285750" algn="l" eaLnBrk="0" hangingPunct="0">
              <a:buChar char="–"/>
              <a:defRPr sz="1400">
                <a:solidFill>
                  <a:srgbClr val="AB710A"/>
                </a:solidFill>
                <a:latin typeface="Calibri" pitchFamily="34" charset="0"/>
                <a:ea typeface="MS PGothic" pitchFamily="34" charset="-128"/>
              </a:defRPr>
            </a:lvl2pPr>
            <a:lvl3pPr marL="1143000" indent="-228600" algn="l" eaLnBrk="0" hangingPunct="0">
              <a:buChar char="•"/>
              <a:defRPr sz="1200">
                <a:solidFill>
                  <a:schemeClr val="accent1"/>
                </a:solidFill>
                <a:latin typeface="Calibri" pitchFamily="34" charset="0"/>
                <a:ea typeface="MS PGothic" pitchFamily="34" charset="-128"/>
              </a:defRPr>
            </a:lvl3pPr>
            <a:lvl4pPr marL="1600200" indent="-228600" algn="l" eaLnBrk="0" hangingPunct="0">
              <a:buChar char="–"/>
              <a:defRPr sz="1100">
                <a:solidFill>
                  <a:schemeClr val="accent1"/>
                </a:solidFill>
                <a:latin typeface="Calibri" pitchFamily="34" charset="0"/>
                <a:ea typeface="MS PGothic" pitchFamily="34" charset="-128"/>
              </a:defRPr>
            </a:lvl4pPr>
            <a:lvl5pPr marL="2057400" indent="-228600" algn="l" eaLnBrk="0" hangingPunct="0">
              <a:buFont typeface="Wingdings" pitchFamily="2" charset="2"/>
              <a:buChar char="§"/>
              <a:defRPr sz="1000">
                <a:solidFill>
                  <a:schemeClr val="accent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9pPr>
          </a:lstStyle>
          <a:p>
            <a:pPr algn="ctr" defTabSz="457200" eaLnBrk="1" hangingPunct="1">
              <a:spcBef>
                <a:spcPct val="20000"/>
              </a:spcBef>
              <a:defRPr/>
            </a:pPr>
            <a:r>
              <a:rPr lang="en-US" altLang="en-US" sz="2400" kern="0" dirty="0">
                <a:solidFill>
                  <a:schemeClr val="tx1"/>
                </a:solidFill>
                <a:latin typeface="Arial" panose="020B0604020202020204" pitchFamily="34" charset="0"/>
                <a:cs typeface="Arial" panose="020B0604020202020204" pitchFamily="34" charset="0"/>
              </a:rPr>
              <a:t>Paid only $50 each month</a:t>
            </a:r>
          </a:p>
        </p:txBody>
      </p:sp>
      <p:pic>
        <p:nvPicPr>
          <p:cNvPr id="10" name="Picture 9" title="Lapto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39202" y="2934384"/>
            <a:ext cx="3448657" cy="2435685"/>
          </a:xfrm>
          <a:prstGeom prst="rect">
            <a:avLst/>
          </a:prstGeom>
        </p:spPr>
      </p:pic>
      <p:pic>
        <p:nvPicPr>
          <p:cNvPr id="2" name="Picture 1" title="Lapto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26" y="2934385"/>
            <a:ext cx="3448657" cy="2435685"/>
          </a:xfrm>
          <a:prstGeom prst="rect">
            <a:avLst/>
          </a:prstGeom>
        </p:spPr>
      </p:pic>
      <p:sp>
        <p:nvSpPr>
          <p:cNvPr id="7169" name="Title 1"/>
          <p:cNvSpPr>
            <a:spLocks noGrp="1"/>
          </p:cNvSpPr>
          <p:nvPr>
            <p:ph type="title"/>
          </p:nvPr>
        </p:nvSpPr>
        <p:spPr/>
        <p:txBody>
          <a:bodyPr/>
          <a:lstStyle/>
          <a:p>
            <a:r>
              <a:rPr lang="en-US" altLang="en-US" dirty="0" smtClean="0"/>
              <a:t>Knowing the Cost of Credit</a:t>
            </a:r>
          </a:p>
        </p:txBody>
      </p:sp>
      <p:sp>
        <p:nvSpPr>
          <p:cNvPr id="7170" name="Content Placeholder 2"/>
          <p:cNvSpPr>
            <a:spLocks noGrp="1"/>
          </p:cNvSpPr>
          <p:nvPr>
            <p:ph idx="1"/>
          </p:nvPr>
        </p:nvSpPr>
        <p:spPr>
          <a:xfrm>
            <a:off x="1907226" y="2255824"/>
            <a:ext cx="8380633" cy="3450026"/>
          </a:xfrm>
        </p:spPr>
        <p:txBody>
          <a:bodyPr/>
          <a:lstStyle/>
          <a:p>
            <a:r>
              <a:rPr lang="en-US" altLang="en-US" dirty="0" smtClean="0"/>
              <a:t>       2021: $2000	                            2026: $2850</a:t>
            </a:r>
          </a:p>
        </p:txBody>
      </p:sp>
    </p:spTree>
    <p:extLst>
      <p:ext uri="{BB962C8B-B14F-4D97-AF65-F5344CB8AC3E}">
        <p14:creationId xmlns:p14="http://schemas.microsoft.com/office/powerpoint/2010/main" val="1955609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smtClean="0"/>
              <a:t>Pay Off High-Interest Debt</a:t>
            </a:r>
          </a:p>
        </p:txBody>
      </p:sp>
      <p:sp>
        <p:nvSpPr>
          <p:cNvPr id="2" name="Content Placeholder 1"/>
          <p:cNvSpPr>
            <a:spLocks noGrp="1"/>
          </p:cNvSpPr>
          <p:nvPr>
            <p:ph idx="1"/>
          </p:nvPr>
        </p:nvSpPr>
        <p:spPr>
          <a:xfrm>
            <a:off x="1370149" y="2255824"/>
            <a:ext cx="6006011" cy="4362690"/>
          </a:xfrm>
        </p:spPr>
        <p:txBody>
          <a:bodyPr/>
          <a:lstStyle/>
          <a:p>
            <a:pPr>
              <a:lnSpc>
                <a:spcPct val="120000"/>
              </a:lnSpc>
            </a:pPr>
            <a:r>
              <a:rPr lang="en-US" sz="3000" dirty="0" smtClean="0"/>
              <a:t>The interest you pay every month to credit card companies can be higher than the amount that investments may earn</a:t>
            </a:r>
            <a:endParaRPr lang="en-US" sz="3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6240" y="2255825"/>
            <a:ext cx="2813649" cy="3992576"/>
          </a:xfrm>
          <a:prstGeom prst="rect">
            <a:avLst/>
          </a:prstGeom>
        </p:spPr>
      </p:pic>
    </p:spTree>
    <p:extLst>
      <p:ext uri="{BB962C8B-B14F-4D97-AF65-F5344CB8AC3E}">
        <p14:creationId xmlns:p14="http://schemas.microsoft.com/office/powerpoint/2010/main" val="1591039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smtClean="0"/>
              <a:t>Ideal Debt/Credit Cycle</a:t>
            </a:r>
          </a:p>
        </p:txBody>
      </p:sp>
      <p:graphicFrame>
        <p:nvGraphicFramePr>
          <p:cNvPr id="2" name="Diagram 1"/>
          <p:cNvGraphicFramePr/>
          <p:nvPr>
            <p:extLst/>
          </p:nvPr>
        </p:nvGraphicFramePr>
        <p:xfrm>
          <a:off x="1370151" y="2076900"/>
          <a:ext cx="9295924" cy="4539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ard Credit Debit · Free image on Pixabay"/>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5360" y="3455024"/>
            <a:ext cx="2959149" cy="1775490"/>
          </a:xfrm>
          <a:prstGeom prst="rect">
            <a:avLst/>
          </a:prstGeom>
        </p:spPr>
      </p:pic>
    </p:spTree>
    <p:extLst>
      <p:ext uri="{BB962C8B-B14F-4D97-AF65-F5344CB8AC3E}">
        <p14:creationId xmlns:p14="http://schemas.microsoft.com/office/powerpoint/2010/main" val="392199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2519067" y="6033948"/>
            <a:ext cx="76858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sz="1600">
                <a:solidFill>
                  <a:schemeClr val="accent1"/>
                </a:solidFill>
                <a:latin typeface="Calibri" pitchFamily="34" charset="0"/>
                <a:ea typeface="MS PGothic" pitchFamily="34" charset="-128"/>
              </a:defRPr>
            </a:lvl1pPr>
            <a:lvl2pPr marL="742950" indent="-285750" algn="l" eaLnBrk="0" hangingPunct="0">
              <a:buChar char="–"/>
              <a:defRPr sz="1400">
                <a:solidFill>
                  <a:srgbClr val="AB710A"/>
                </a:solidFill>
                <a:latin typeface="Calibri" pitchFamily="34" charset="0"/>
                <a:ea typeface="MS PGothic" pitchFamily="34" charset="-128"/>
              </a:defRPr>
            </a:lvl2pPr>
            <a:lvl3pPr marL="1143000" indent="-228600" algn="l" eaLnBrk="0" hangingPunct="0">
              <a:buChar char="•"/>
              <a:defRPr sz="1200">
                <a:solidFill>
                  <a:schemeClr val="accent1"/>
                </a:solidFill>
                <a:latin typeface="Calibri" pitchFamily="34" charset="0"/>
                <a:ea typeface="MS PGothic" pitchFamily="34" charset="-128"/>
              </a:defRPr>
            </a:lvl3pPr>
            <a:lvl4pPr marL="1600200" indent="-228600" algn="l" eaLnBrk="0" hangingPunct="0">
              <a:buChar char="–"/>
              <a:defRPr sz="1100">
                <a:solidFill>
                  <a:schemeClr val="accent1"/>
                </a:solidFill>
                <a:latin typeface="Calibri" pitchFamily="34" charset="0"/>
                <a:ea typeface="MS PGothic" pitchFamily="34" charset="-128"/>
              </a:defRPr>
            </a:lvl4pPr>
            <a:lvl5pPr marL="2057400" indent="-228600" algn="l" eaLnBrk="0" hangingPunct="0">
              <a:buFont typeface="Wingdings" pitchFamily="2" charset="2"/>
              <a:buChar char="§"/>
              <a:defRPr sz="1000">
                <a:solidFill>
                  <a:schemeClr val="accent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Wingdings" pitchFamily="2" charset="2"/>
              <a:buChar char="§"/>
              <a:defRPr sz="1000">
                <a:solidFill>
                  <a:schemeClr val="accent1"/>
                </a:solidFill>
                <a:latin typeface="Calibri" pitchFamily="34" charset="0"/>
                <a:ea typeface="MS PGothic" pitchFamily="34" charset="-128"/>
              </a:defRPr>
            </a:lvl9pPr>
          </a:lstStyle>
          <a:p>
            <a:pPr algn="ctr" defTabSz="457200" eaLnBrk="1" hangingPunct="1">
              <a:spcBef>
                <a:spcPct val="20000"/>
              </a:spcBef>
              <a:defRPr/>
            </a:pPr>
            <a:r>
              <a:rPr lang="en-US" altLang="en-US" sz="3000" kern="0" dirty="0">
                <a:solidFill>
                  <a:schemeClr val="tx1"/>
                </a:solidFill>
                <a:latin typeface="+mn-lt"/>
                <a:ea typeface="Open Sans Semibold" panose="020B0706030804020204" pitchFamily="34" charset="0"/>
                <a:cs typeface="Open Sans Semibold" panose="020B0706030804020204" pitchFamily="34" charset="0"/>
              </a:rPr>
              <a:t>Higher Scores = Lower Payments</a:t>
            </a:r>
          </a:p>
        </p:txBody>
      </p:sp>
      <p:pic>
        <p:nvPicPr>
          <p:cNvPr id="3" name="Picture 2" descr="300 is bad credit, 850 is excellent credit" title="Credit score as financial barome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162" y="2151271"/>
            <a:ext cx="7247625" cy="3773557"/>
          </a:xfrm>
          <a:prstGeom prst="rect">
            <a:avLst/>
          </a:prstGeom>
        </p:spPr>
      </p:pic>
      <p:sp>
        <p:nvSpPr>
          <p:cNvPr id="7169" name="Title 1"/>
          <p:cNvSpPr>
            <a:spLocks noGrp="1"/>
          </p:cNvSpPr>
          <p:nvPr>
            <p:ph type="title"/>
          </p:nvPr>
        </p:nvSpPr>
        <p:spPr/>
        <p:txBody>
          <a:bodyPr/>
          <a:lstStyle/>
          <a:p>
            <a:r>
              <a:rPr lang="en-US" altLang="en-US" dirty="0" smtClean="0"/>
              <a:t>Credit Score = Financial Barometer</a:t>
            </a:r>
            <a:endParaRPr lang="en-US" altLang="en-US" dirty="0"/>
          </a:p>
        </p:txBody>
      </p:sp>
    </p:spTree>
    <p:extLst>
      <p:ext uri="{BB962C8B-B14F-4D97-AF65-F5344CB8AC3E}">
        <p14:creationId xmlns:p14="http://schemas.microsoft.com/office/powerpoint/2010/main" val="1666812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_Template">
  <a:themeElements>
    <a:clrScheme name="OIEA">
      <a:dk1>
        <a:srgbClr val="000000"/>
      </a:dk1>
      <a:lt1>
        <a:srgbClr val="FFFEFE"/>
      </a:lt1>
      <a:dk2>
        <a:srgbClr val="000000"/>
      </a:dk2>
      <a:lt2>
        <a:srgbClr val="FFFEFE"/>
      </a:lt2>
      <a:accent1>
        <a:srgbClr val="2E8680"/>
      </a:accent1>
      <a:accent2>
        <a:srgbClr val="1A2A45"/>
      </a:accent2>
      <a:accent3>
        <a:srgbClr val="AE2E2A"/>
      </a:accent3>
      <a:accent4>
        <a:srgbClr val="CACACA"/>
      </a:accent4>
      <a:accent5>
        <a:srgbClr val="8CBDAD"/>
      </a:accent5>
      <a:accent6>
        <a:srgbClr val="006889"/>
      </a:accent6>
      <a:hlink>
        <a:srgbClr val="00ABBB"/>
      </a:hlink>
      <a:folHlink>
        <a:srgbClr val="00ABB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C_Template" id="{8DA24C25-8D4B-8445-8109-9C3C2E5CC4F2}" vid="{A19793E1-8DB7-7F4B-82B1-9996C842DF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11381</TotalTime>
  <Words>7019</Words>
  <Application>Microsoft Office PowerPoint</Application>
  <PresentationFormat>Widescreen</PresentationFormat>
  <Paragraphs>638</Paragraphs>
  <Slides>55</Slides>
  <Notes>53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ＭＳ Ｐゴシック</vt:lpstr>
      <vt:lpstr>ＭＳ Ｐゴシック</vt:lpstr>
      <vt:lpstr>Arial</vt:lpstr>
      <vt:lpstr>Arvo</vt:lpstr>
      <vt:lpstr>Calibri</vt:lpstr>
      <vt:lpstr>Calibri Light</vt:lpstr>
      <vt:lpstr>Open Sans</vt:lpstr>
      <vt:lpstr>Open Sans Semibold</vt:lpstr>
      <vt:lpstr>Times New Roman</vt:lpstr>
      <vt:lpstr>Wingdings</vt:lpstr>
      <vt:lpstr>SEC_Template</vt:lpstr>
      <vt:lpstr>Saving and Investing for Your Future</vt:lpstr>
      <vt:lpstr>SEC Disclaimer</vt:lpstr>
      <vt:lpstr>Today’s Topics</vt:lpstr>
      <vt:lpstr>Investor.gov</vt:lpstr>
      <vt:lpstr>Managing Debt and Credit</vt:lpstr>
      <vt:lpstr>Knowing the Cost of Credit</vt:lpstr>
      <vt:lpstr>Pay Off High-Interest Debt</vt:lpstr>
      <vt:lpstr>Ideal Debt/Credit Cycle</vt:lpstr>
      <vt:lpstr>Credit Score = Financial Barometer</vt:lpstr>
      <vt:lpstr>Impact of Credit Score</vt:lpstr>
      <vt:lpstr>Tips to Improve Your Credit Score</vt:lpstr>
      <vt:lpstr>Saving and Investing</vt:lpstr>
      <vt:lpstr>Smart Money Management Begins with Saving</vt:lpstr>
      <vt:lpstr>Emergency Fund</vt:lpstr>
      <vt:lpstr>Why Not Just Save?</vt:lpstr>
      <vt:lpstr>Saving vs. Investing</vt:lpstr>
      <vt:lpstr>Example of Compound Growth</vt:lpstr>
      <vt:lpstr>Dow Jones Over 30 Years</vt:lpstr>
      <vt:lpstr>The Power of Starting Early</vt:lpstr>
      <vt:lpstr>Automate Your Saving and Investing</vt:lpstr>
      <vt:lpstr>Investment Products</vt:lpstr>
      <vt:lpstr>All Investments Have…</vt:lpstr>
      <vt:lpstr>Investment Risks/Returns</vt:lpstr>
      <vt:lpstr>Stocks</vt:lpstr>
      <vt:lpstr>Bonds</vt:lpstr>
      <vt:lpstr>Mutual Funds and Exchange-Traded Funds (ETFs)</vt:lpstr>
      <vt:lpstr>Time: Friend or Foe?</vt:lpstr>
      <vt:lpstr>Managing Risk</vt:lpstr>
      <vt:lpstr>Asset Allocation</vt:lpstr>
      <vt:lpstr>Longer-Term Goals and Shorter-Term Goals</vt:lpstr>
      <vt:lpstr>Explanation of diversification</vt:lpstr>
      <vt:lpstr>Example of Diversification in Action</vt:lpstr>
      <vt:lpstr>Investment Fees Impact Your Return</vt:lpstr>
      <vt:lpstr>Impact of Fees</vt:lpstr>
      <vt:lpstr>FINRA Fund Analyzer</vt:lpstr>
      <vt:lpstr>Investing Apps</vt:lpstr>
      <vt:lpstr>Investing Apps: What to Keep in Mind</vt:lpstr>
      <vt:lpstr>Planning for Retirement</vt:lpstr>
      <vt:lpstr>Tax-Advantaged Retirement Accounts</vt:lpstr>
      <vt:lpstr>Traditional vs. Roth Contributions</vt:lpstr>
      <vt:lpstr>Target Date/Lifecycle Funds</vt:lpstr>
      <vt:lpstr>Tips for Your Retirement Account</vt:lpstr>
      <vt:lpstr>Switching Jobs?</vt:lpstr>
      <vt:lpstr>Tips to Avoid Fraud</vt:lpstr>
      <vt:lpstr>Fraud in the Movies</vt:lpstr>
      <vt:lpstr>Red Flags of Fraud</vt:lpstr>
      <vt:lpstr>Unsolicited Offers</vt:lpstr>
      <vt:lpstr>Check Any Investment Professional</vt:lpstr>
      <vt:lpstr>Disclosure Events</vt:lpstr>
      <vt:lpstr>Research Any Investment Product</vt:lpstr>
      <vt:lpstr>SEC Resources</vt:lpstr>
      <vt:lpstr>Investor.gov</vt:lpstr>
      <vt:lpstr>Financial Planning Tools</vt:lpstr>
      <vt:lpstr>Investor Alerts and Bulletins</vt:lpstr>
      <vt:lpstr>How to Reach Us</vt:lpstr>
    </vt:vector>
  </TitlesOfParts>
  <Company>SEC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gruber-frieds</dc:creator>
  <cp:lastModifiedBy>Huntley, Anna C</cp:lastModifiedBy>
  <cp:revision>165</cp:revision>
  <dcterms:created xsi:type="dcterms:W3CDTF">2016-04-21T17:23:55Z</dcterms:created>
  <dcterms:modified xsi:type="dcterms:W3CDTF">2021-05-28T21:26:18Z</dcterms:modified>
</cp:coreProperties>
</file>