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/>
    <p:restoredTop sz="94707"/>
  </p:normalViewPr>
  <p:slideViewPr>
    <p:cSldViewPr snapToGrid="0" snapToObjects="1">
      <p:cViewPr varScale="1">
        <p:scale>
          <a:sx n="105" d="100"/>
          <a:sy n="105" d="100"/>
        </p:scale>
        <p:origin x="1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5FA60-1883-4B4A-BE60-8D3B867A97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B7C0D7-A079-0242-AFC2-0F3E7B9D4A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9C9699-6130-B845-A257-87B8B121A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22F307-7F74-F04F-8C3E-A3C524D91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313A35-1306-9A4D-8B88-96E3B542E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905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1EDBB-6B70-E845-BDED-9572FBC92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91B98-0401-FA4C-9E9D-7CB8784B56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B85D51-2FCB-EA42-BCC2-DBAEB272D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EE59D-70AC-134C-8B51-D34AFAEE4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02F2B9-0BE5-8B4B-B2EB-A1903901E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511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9B7D1-493A-934A-BCB0-4A562D5E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2D5-9509-9549-A5B4-2F4DE5234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4F2F5-2041-924A-AAA4-15BEAED18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D1690-ABEF-3848-91AA-047C783D9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E551C-A231-664C-8C78-91E07B22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102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E3870-91D3-2B4B-AA4A-B38DE6792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6DA02-48C8-5B4D-8C7F-A37300459B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71063E-DC31-3B49-8994-E4AD04CBFA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373821-2EE7-BF4F-BD00-BF9DDE7E3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8B04C0-6D9D-B54D-9EE0-972BC5D46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97C9E9-9371-7A43-8E8E-31516D6B5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143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1D259-4A8E-D846-A798-F57EDB55E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2DC7F1-EED8-7244-AC68-2FAC8A05C4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6779A6-F518-6A4B-888F-99DC6195A6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77623D-9B42-3246-80D6-52CF01A3B6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A97D7E-E9CC-FB48-A844-8B0F0CABDE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B5D2F0-256E-C54F-924D-4799788E9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452955-6672-E84C-B73F-58E7D96D1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5F8E02-9577-CD40-95C1-4541C408A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04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31106-A9BA-0A46-AA68-685084C48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A10156-6E07-2344-8BD2-E1345735B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D50681-4D11-8243-99E6-1A7F0EDFF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B6653E-BC0A-9D4E-8D3C-676905C60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981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6743C0-FFA4-EB48-BBC9-8078CC8FD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5D656C-2910-4D46-99DF-B19A50AA9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942072-16E6-D94A-8D51-98E5E635D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700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365AB-C0DB-C545-B756-257913E64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2D01E-8022-2747-8633-D89869507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42D851-879D-ED43-986C-5DBB57CC15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597D39-5D10-2048-AE8C-08C423C98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70FAFE-B839-604F-8B04-CB12E1F9B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813844-AF61-E044-B72A-53F45E83E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130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30D3B-E403-8D4F-823A-209EC58F3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B23199-5CED-F245-9746-A3FE834633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5A1726-E01D-2F4D-A0DB-07B8ED876C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5EE3C9-6E24-EE42-8D90-FBACEBD2A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80B9E2-34D3-0646-BFCD-D357008FE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5B7B30-757C-5E40-8D77-4EF3477F5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626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A94BF-9329-9546-8880-FFDFCFA1B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AA13AE-CDF1-E048-AA80-EA53369BD6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665880-83BA-644C-BC3F-162D3E552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BD99F-004C-5744-BA16-B358C4759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DE575-89BE-914A-9ECF-785771111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393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BF7B55-A3D9-A94F-913F-28911D4056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E49DA3-19BA-5948-B224-A26D7BBE63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E5AD3A-A3D7-DE49-B558-49330D22C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7EB73-5F6C-B540-B226-9B3F0906C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31901-CC4C-B246-AE67-6A3785CC8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868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85881E-35A3-3649-AF30-FCD981DF0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384B04-254C-524A-9191-E2A698CF06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6E4A9-2DC7-7041-8C27-D46218CBC0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6BCDB-EC46-FE4A-A4C3-CE2D79DE22BF}" type="datetimeFigureOut">
              <a:rPr lang="en-US" smtClean="0"/>
              <a:t>1/8/2020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9038C4-CE61-7D4C-B183-D322E2F32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9F7FC-1065-254C-B9FC-BF8FDF40BD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09CB8-19AA-D740-9012-65BAEE186BA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611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1192E-A236-774F-9703-9212E0873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en-US" b="1" i="1" dirty="0">
                <a:latin typeface="Book Antiqua" panose="02040602050305030304" pitchFamily="18" charset="0"/>
              </a:rPr>
              <a:t>SEC INVESTMENT MANAGEMENT</a:t>
            </a:r>
            <a:br>
              <a:rPr lang="en-US" b="1" i="1" dirty="0">
                <a:latin typeface="Book Antiqua" panose="02040602050305030304" pitchFamily="18" charset="0"/>
              </a:rPr>
            </a:br>
            <a:r>
              <a:rPr lang="en-US" b="1" i="1" dirty="0">
                <a:latin typeface="Book Antiqua" panose="02040602050305030304" pitchFamily="18" charset="0"/>
              </a:rPr>
              <a:t> ADVISORY COMMITTEE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1DE770-3B6B-C042-AD81-AD40CBEEB4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GB" b="1" i="1" dirty="0"/>
          </a:p>
          <a:p>
            <a:pPr marL="0" indent="0" algn="ctr">
              <a:buNone/>
            </a:pPr>
            <a:r>
              <a:rPr lang="en-GB" sz="2600" b="1" i="1" dirty="0">
                <a:latin typeface="Book Antiqua" panose="02040602050305030304" pitchFamily="18" charset="0"/>
              </a:rPr>
              <a:t>KEY GLOBAL REGULATORY THEMES</a:t>
            </a:r>
          </a:p>
          <a:p>
            <a:pPr marL="0" indent="0" algn="ctr">
              <a:buNone/>
            </a:pPr>
            <a:r>
              <a:rPr lang="en-GB" sz="2600" b="1" i="1" dirty="0">
                <a:latin typeface="Book Antiqua" panose="02040602050305030304" pitchFamily="18" charset="0"/>
              </a:rPr>
              <a:t> IN FUND MANAGEMENT IN THE 2020s:</a:t>
            </a:r>
          </a:p>
          <a:p>
            <a:pPr marL="0" indent="0" algn="ctr">
              <a:buNone/>
            </a:pPr>
            <a:r>
              <a:rPr lang="en-GB" sz="2600" b="1" dirty="0">
                <a:latin typeface="Book Antiqua" panose="02040602050305030304" pitchFamily="18" charset="0"/>
              </a:rPr>
              <a:t> </a:t>
            </a:r>
            <a:r>
              <a:rPr lang="en-GB" sz="2600" b="1" i="1" dirty="0">
                <a:latin typeface="Book Antiqua" panose="02040602050305030304" pitchFamily="18" charset="0"/>
              </a:rPr>
              <a:t>A Personal Perspective</a:t>
            </a:r>
            <a:endParaRPr lang="en-GB" b="1" dirty="0">
              <a:effectLst/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en-US" b="1" i="1" dirty="0">
                <a:latin typeface="Book Antiqua" panose="02040602050305030304" pitchFamily="18" charset="0"/>
              </a:rPr>
              <a:t>14 January 2020	</a:t>
            </a:r>
            <a:r>
              <a:rPr lang="en-US" dirty="0"/>
              <a:t>				</a:t>
            </a:r>
            <a:r>
              <a:rPr lang="en-US" dirty="0">
                <a:latin typeface="Book Antiqua" panose="02040602050305030304" pitchFamily="18" charset="0"/>
              </a:rPr>
              <a:t>    </a:t>
            </a:r>
            <a:r>
              <a:rPr lang="en-US" b="1" i="1" dirty="0">
                <a:latin typeface="Book Antiqua" panose="02040602050305030304" pitchFamily="18" charset="0"/>
              </a:rPr>
              <a:t>Dan Waters</a:t>
            </a:r>
            <a:endParaRPr lang="en-GB" b="1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468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1DCF8-C629-DC44-8F68-4BB74C0BCCF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4000" b="1" i="1" dirty="0">
                <a:latin typeface="Book Antiqua" panose="02040602050305030304" pitchFamily="18" charset="0"/>
              </a:rPr>
              <a:t>Theme One: Influence of Central Banks on Fund Management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B59146-5CF1-214A-BC9B-9B585B8719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3200" b="1" i="1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GB" sz="3400" b="1" i="1" dirty="0">
                <a:latin typeface="Book Antiqua" panose="02040602050305030304" pitchFamily="18" charset="0"/>
              </a:rPr>
              <a:t>Central Banks: continued interest in risks and vulnerabilities in mutual funds.</a:t>
            </a:r>
            <a:r>
              <a:rPr lang="en-GB" sz="3400" dirty="0">
                <a:effectLst/>
                <a:latin typeface="Book Antiqua" panose="02040602050305030304" pitchFamily="18" charset="0"/>
              </a:rPr>
              <a:t> </a:t>
            </a:r>
          </a:p>
          <a:p>
            <a:endParaRPr lang="en-GB" dirty="0">
              <a:latin typeface="Book Antiqua" panose="02040602050305030304" pitchFamily="18" charset="0"/>
            </a:endParaRPr>
          </a:p>
          <a:p>
            <a:pPr lvl="1"/>
            <a:r>
              <a:rPr lang="en-GB" sz="3200" i="1" dirty="0">
                <a:latin typeface="Book Antiqua" panose="02040602050305030304" pitchFamily="18" charset="0"/>
              </a:rPr>
              <a:t>Major focus on management of liquidity risk in mutual funds:</a:t>
            </a:r>
          </a:p>
          <a:p>
            <a:pPr lvl="2"/>
            <a:r>
              <a:rPr lang="en-GB" sz="3200" i="1" dirty="0">
                <a:latin typeface="Book Antiqua" panose="02040602050305030304" pitchFamily="18" charset="0"/>
              </a:rPr>
              <a:t>System-wide stress testing of mutual funds </a:t>
            </a:r>
          </a:p>
          <a:p>
            <a:pPr lvl="2"/>
            <a:r>
              <a:rPr lang="en-GB" sz="3200" i="1" dirty="0">
                <a:latin typeface="Book Antiqua" panose="02040602050305030304" pitchFamily="18" charset="0"/>
              </a:rPr>
              <a:t>Individual fund level liquidity risk management</a:t>
            </a:r>
            <a:r>
              <a:rPr lang="en-GB" sz="2400" i="1" dirty="0"/>
              <a:t>. 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69725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25E69-5B49-3F43-9AF2-21976A3A87B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4000" b="1" i="1" dirty="0">
                <a:latin typeface="Book Antiqua" panose="02040602050305030304" pitchFamily="18" charset="0"/>
              </a:rPr>
              <a:t>Theme Two: Focus on Retail Investor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EF0C3-21DE-6542-9A9D-6054FAA6DD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3600" b="1" i="1" dirty="0">
              <a:latin typeface="Book Antiqua" panose="02040602050305030304" pitchFamily="18" charset="0"/>
              <a:ea typeface="Baskerville" panose="02020502070401020303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400" b="1" i="1" dirty="0">
                <a:latin typeface="Book Antiqua" panose="02040602050305030304" pitchFamily="18" charset="0"/>
                <a:ea typeface="Baskerville" panose="02020502070401020303" pitchFamily="18" charset="0"/>
                <a:cs typeface="Arial" panose="020B0604020202020204" pitchFamily="34" charset="0"/>
              </a:rPr>
              <a:t>Securities regulators: enhanced focus on investor outcomes.</a:t>
            </a:r>
          </a:p>
          <a:p>
            <a:pPr marL="0" indent="0">
              <a:buNone/>
            </a:pPr>
            <a:endParaRPr lang="en-GB" b="1" i="1" dirty="0">
              <a:latin typeface="Book Antiqua" panose="02040602050305030304" pitchFamily="18" charset="0"/>
              <a:ea typeface="Baskerville" panose="02020502070401020303" pitchFamily="18" charset="0"/>
              <a:cs typeface="Arial" panose="020B0604020202020204" pitchFamily="34" charset="0"/>
            </a:endParaRPr>
          </a:p>
          <a:p>
            <a:pPr lvl="1"/>
            <a:r>
              <a:rPr lang="en-GB" sz="3200" i="1" dirty="0">
                <a:latin typeface="Book Antiqua" panose="02040602050305030304" pitchFamily="18" charset="0"/>
                <a:ea typeface="Baskerville" panose="02020502070401020303" pitchFamily="18" charset="0"/>
                <a:cs typeface="Arial" panose="020B0604020202020204" pitchFamily="34" charset="0"/>
              </a:rPr>
              <a:t>Investment product design, governance, target market, engagement with distribution</a:t>
            </a:r>
            <a:endParaRPr lang="en-GB" sz="3200" dirty="0">
              <a:latin typeface="Book Antiqua" panose="02040602050305030304" pitchFamily="18" charset="0"/>
              <a:ea typeface="Baskerville" panose="02020502070401020303" pitchFamily="18" charset="0"/>
              <a:cs typeface="Arial" panose="020B0604020202020204" pitchFamily="34" charset="0"/>
            </a:endParaRPr>
          </a:p>
          <a:p>
            <a:pPr lvl="1"/>
            <a:r>
              <a:rPr lang="en-GB" sz="3200" i="1" dirty="0">
                <a:latin typeface="Book Antiqua" panose="02040602050305030304" pitchFamily="18" charset="0"/>
                <a:ea typeface="Baskerville" panose="02020502070401020303" pitchFamily="18" charset="0"/>
                <a:cs typeface="Arial" panose="020B0604020202020204" pitchFamily="34" charset="0"/>
              </a:rPr>
              <a:t>Impact of costs and charges, including the form and structure of these charges</a:t>
            </a:r>
          </a:p>
          <a:p>
            <a:pPr lvl="1"/>
            <a:r>
              <a:rPr lang="en-GB" sz="3200" i="1" dirty="0">
                <a:latin typeface="Book Antiqua" panose="02040602050305030304" pitchFamily="18" charset="0"/>
                <a:ea typeface="Baskerville" panose="02020502070401020303" pitchFamily="18" charset="0"/>
                <a:cs typeface="Arial" panose="020B0604020202020204" pitchFamily="34" charset="0"/>
              </a:rPr>
              <a:t>Move to value assessment / value for money</a:t>
            </a:r>
            <a:endParaRPr lang="en-GB" sz="3200" dirty="0">
              <a:latin typeface="Book Antiqua" panose="02040602050305030304" pitchFamily="18" charset="0"/>
              <a:ea typeface="Baskerville" panose="02020502070401020303" pitchFamily="18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GB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649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4C364-1DE4-BB40-979F-2B48AB975B4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4000" b="1" i="1" dirty="0">
                <a:latin typeface="Book Antiqua" panose="02040602050305030304" pitchFamily="18" charset="0"/>
              </a:rPr>
              <a:t>Theme Three: Major impact of ESG/Sustainable Investments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BA350-EF77-E94A-900D-7E145BCD4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3600" b="1" i="1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n-GB" sz="3400" b="1" i="1" dirty="0">
                <a:latin typeface="Book Antiqua" panose="02040602050305030304" pitchFamily="18" charset="0"/>
              </a:rPr>
              <a:t>Global regulatory focus on ESG / Sustainable investment</a:t>
            </a:r>
            <a:endParaRPr lang="en-GB" sz="3400" i="1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en-GB" sz="3600" b="1" dirty="0">
              <a:latin typeface="Book Antiqua" panose="02040602050305030304" pitchFamily="18" charset="0"/>
            </a:endParaRPr>
          </a:p>
          <a:p>
            <a:r>
              <a:rPr lang="en-GB" sz="3200" i="1" dirty="0">
                <a:latin typeface="Book Antiqua" panose="02040602050305030304" pitchFamily="18" charset="0"/>
              </a:rPr>
              <a:t>Risk of divergent regulatory standards for funds and fund managers globally. </a:t>
            </a:r>
            <a:endParaRPr lang="en-GB" sz="3200" dirty="0">
              <a:latin typeface="Book Antiqua" panose="02040602050305030304" pitchFamily="18" charset="0"/>
            </a:endParaRPr>
          </a:p>
          <a:p>
            <a:r>
              <a:rPr lang="en-GB" sz="3200" i="1" dirty="0">
                <a:latin typeface="Book Antiqua" panose="02040602050305030304" pitchFamily="18" charset="0"/>
              </a:rPr>
              <a:t>Risk of disconnect between fund management disclosure requirements and underlying consensus on sustainable economic activities</a:t>
            </a:r>
            <a:endParaRPr lang="en-US" sz="3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22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CB6B1-9AAC-0649-834E-FE8E695FC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6BEFB-E4E2-7941-BA7F-E604840FE733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pPr marL="0" indent="0" algn="ctr">
              <a:buNone/>
            </a:pPr>
            <a:endParaRPr lang="en-US" sz="4800" i="1" dirty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en-US" sz="4000" i="1" dirty="0">
                <a:latin typeface="Book Antiqua" panose="02040602050305030304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678165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164</Words>
  <Application>Microsoft Office PowerPoint</Application>
  <PresentationFormat>Widescreen</PresentationFormat>
  <Paragraphs>35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Baskerville</vt:lpstr>
      <vt:lpstr>Book Antiqua</vt:lpstr>
      <vt:lpstr>Calibri</vt:lpstr>
      <vt:lpstr>Calibri Light</vt:lpstr>
      <vt:lpstr>Office Theme</vt:lpstr>
      <vt:lpstr>SEC INVESTMENT MANAGEMENT  ADVISORY COMMITTEE</vt:lpstr>
      <vt:lpstr>Theme One: Influence of Central Banks on Fund Management Regulation</vt:lpstr>
      <vt:lpstr>Theme Two: Focus on Retail Investor Outcomes</vt:lpstr>
      <vt:lpstr>Theme Three: Major impact of ESG/Sustainable Investments Regulation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Waters</dc:creator>
  <cp:lastModifiedBy>Mukerjee, Sirimal</cp:lastModifiedBy>
  <cp:revision>22</cp:revision>
  <cp:lastPrinted>2020-01-07T18:26:41Z</cp:lastPrinted>
  <dcterms:created xsi:type="dcterms:W3CDTF">2020-01-06T21:22:29Z</dcterms:created>
  <dcterms:modified xsi:type="dcterms:W3CDTF">2020-01-08T19:08:39Z</dcterms:modified>
</cp:coreProperties>
</file>