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6"/>
  </p:notesMasterIdLst>
  <p:sldIdLst>
    <p:sldId id="256" r:id="rId6"/>
    <p:sldId id="269" r:id="rId7"/>
    <p:sldId id="270" r:id="rId8"/>
    <p:sldId id="304" r:id="rId9"/>
    <p:sldId id="478" r:id="rId10"/>
    <p:sldId id="480" r:id="rId11"/>
    <p:sldId id="349" r:id="rId12"/>
    <p:sldId id="430" r:id="rId13"/>
    <p:sldId id="352" r:id="rId14"/>
    <p:sldId id="354" r:id="rId15"/>
    <p:sldId id="465" r:id="rId16"/>
    <p:sldId id="431" r:id="rId17"/>
    <p:sldId id="469" r:id="rId18"/>
    <p:sldId id="427" r:id="rId19"/>
    <p:sldId id="357" r:id="rId20"/>
    <p:sldId id="441" r:id="rId21"/>
    <p:sldId id="433" r:id="rId22"/>
    <p:sldId id="424" r:id="rId23"/>
    <p:sldId id="453" r:id="rId24"/>
    <p:sldId id="375" r:id="rId25"/>
    <p:sldId id="351" r:id="rId26"/>
    <p:sldId id="382" r:id="rId27"/>
    <p:sldId id="432" r:id="rId28"/>
    <p:sldId id="324" r:id="rId29"/>
    <p:sldId id="326" r:id="rId30"/>
    <p:sldId id="342" r:id="rId31"/>
    <p:sldId id="335" r:id="rId32"/>
    <p:sldId id="334" r:id="rId33"/>
    <p:sldId id="331" r:id="rId34"/>
    <p:sldId id="474" r:id="rId35"/>
    <p:sldId id="475" r:id="rId36"/>
    <p:sldId id="449" r:id="rId37"/>
    <p:sldId id="347" r:id="rId38"/>
    <p:sldId id="466" r:id="rId39"/>
    <p:sldId id="452" r:id="rId40"/>
    <p:sldId id="477" r:id="rId41"/>
    <p:sldId id="413" r:id="rId42"/>
    <p:sldId id="415" r:id="rId43"/>
    <p:sldId id="473" r:id="rId44"/>
    <p:sldId id="4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B4FB01-7EC2-BE9F-CD4A-B8042B7C6D37}" name="Filou, Rosemary" initials="RF" userId="S::FilouR@SEC.GOV::cf2647a4-1548-421a-b7fb-d569db34fe32" providerId="AD"/>
  <p188:author id="{6209CA15-69AC-3F35-120F-C6914A6CD369}" name="Patterson, Jane G." initials="PG" userId="S::pattersonj@sec.gov::e903eaa5-779f-42a3-a2b8-ff8526e662ca" providerId="AD"/>
  <p188:author id="{337DAF21-2CE5-9693-FC3B-835AB9066B47}" name="Wilson, Allison (Contractor)" initials="W(" userId="S::wilsonall@sec.gov::cf6a3891-445b-4440-8784-6b2745012ebc" providerId="AD"/>
  <p188:author id="{D187E124-763F-F344-7408-5BDEF798FB4E}" name="Margaret Marrero" initials="MM" userId="S::MarreroM@sec.gov::efc4e439-6cd1-4532-95b4-5240196c4851" providerId="AD"/>
  <p188:author id="{E57B6127-B68F-C6CE-E832-EEF58DF0D4C7}" name="Filou, Rosemary" initials="FR" userId="S::filour@sec.gov::cf2647a4-1548-421a-b7fb-d569db34fe32" providerId="AD"/>
  <p188:author id="{AD81FA39-1D07-6474-1FF6-71519D952C6A}" name="Pereira, Lidian B." initials="PB" userId="S::pereiral@sec.gov::04e6d3b3-6853-439b-ae8b-647e00c6368e" providerId="AD"/>
  <p188:author id="{0A22ED55-4985-B23E-40F3-8AA08EE4FBF1}" name="pattersonj" initials="PJG" userId="pattersonj" providerId="None"/>
  <p188:author id="{3AF5A461-5D06-149F-315D-B8CEE1BBD0AF}" name="Finch, E. Laurita" initials="FL" userId="S::finche@sec.gov::82ec6808-a24b-49fb-8b80-4c581f538c77" providerId="AD"/>
  <p188:author id="{65B4226C-4340-71F5-54F6-7292F0DFE719}" name="Finch, E. Laurita" initials="EF" userId="S::FinchE@SEC.GOV::82ec6808-a24b-49fb-8b80-4c581f538c77" providerId="AD"/>
  <p188:author id="{3D72A073-BA10-5766-311E-A692BD82DB82}" name="Marrero, Margaret L." initials="ML" userId="S::marrerom@sec.gov::efc4e439-6cd1-4532-95b4-5240196c4851" providerId="AD"/>
  <p188:author id="{BF566394-56DD-2D62-F862-265EBF23DE89}" name="Chang, Daniel K." initials="DC" userId="S::ChangD@sec.gov::8d189045-8bc8-4ce7-a356-af9e871cfe4e" providerId="AD"/>
  <p188:author id="{A72BFF95-8645-CD5C-F700-CBE9B2F2F017}" name="Pereira, Lidian B." initials="LP" userId="S::PereiraL@SEC.GOV::04e6d3b3-6853-439b-ae8b-647e00c6368e" providerId="AD"/>
  <p188:author id="{048A59B9-3D60-A075-2152-2748EA0B010A}" name="Wilson, Allison (Contractor)" initials="WA(" userId="S::WilsonAll@SEC.GOV::cf6a3891-445b-4440-8784-6b2745012ebc" providerId="AD"/>
  <p188:author id="{64BEACEC-C2A0-6AD9-DF02-E0B6811CEA7C}" name="Chang, Daniel K." initials="CK" userId="S::changd@sec.gov::8d189045-8bc8-4ce7-a356-af9e871cfe4e" providerId="AD"/>
  <p188:author id="{A1AC39F4-3308-0C5A-E28D-580E841A9C04}" name="EBO" initials="EBO" userId="EB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evelande" initials="A" lastIdx="2" clrIdx="0">
    <p:extLst>
      <p:ext uri="{19B8F6BF-5375-455C-9EA6-DF929625EA0E}">
        <p15:presenceInfo xmlns:p15="http://schemas.microsoft.com/office/powerpoint/2012/main" userId="AD\evelande" providerId="None"/>
      </p:ext>
    </p:extLst>
  </p:cmAuthor>
  <p:cmAuthor id="2" name="Filou, Rosemary" initials="RAF" lastIdx="1" clrIdx="1">
    <p:extLst>
      <p:ext uri="{19B8F6BF-5375-455C-9EA6-DF929625EA0E}">
        <p15:presenceInfo xmlns:p15="http://schemas.microsoft.com/office/powerpoint/2012/main" userId="Filou, Rosemary" providerId="None"/>
      </p:ext>
    </p:extLst>
  </p:cmAuthor>
  <p:cmAuthor id="3" name="Wilson, Allison (Contractor)" initials="WA(" lastIdx="3" clrIdx="2">
    <p:extLst>
      <p:ext uri="{19B8F6BF-5375-455C-9EA6-DF929625EA0E}">
        <p15:presenceInfo xmlns:p15="http://schemas.microsoft.com/office/powerpoint/2012/main" userId="S-1-5-21-496530455-28907400-1360554963-335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972"/>
    <a:srgbClr val="1A4B73"/>
    <a:srgbClr val="3265B3"/>
    <a:srgbClr val="FAC710"/>
    <a:srgbClr val="FFFF00"/>
    <a:srgbClr val="255883"/>
    <a:srgbClr val="000000"/>
    <a:srgbClr val="2F64B2"/>
    <a:srgbClr val="003864"/>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21D83-7897-4E2D-8E6B-71F201D2969D}" v="2" dt="2024-10-25T14:12:36.381"/>
    <p1510:client id="{DA66D062-A0C1-4B45-C75A-641B2667B803}" v="8" dt="2024-10-25T14:04:04.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785" autoAdjust="0"/>
  </p:normalViewPr>
  <p:slideViewPr>
    <p:cSldViewPr snapToGrid="0">
      <p:cViewPr varScale="1">
        <p:scale>
          <a:sx n="79" d="100"/>
          <a:sy n="79" d="100"/>
        </p:scale>
        <p:origin x="132" y="672"/>
      </p:cViewPr>
      <p:guideLst/>
    </p:cSldViewPr>
  </p:slideViewPr>
  <p:outlineViewPr>
    <p:cViewPr>
      <p:scale>
        <a:sx n="33" d="100"/>
        <a:sy n="33" d="100"/>
      </p:scale>
      <p:origin x="0" y="-1433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18C39-258F-3A46-A856-A9F3ED98BECE}"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549D3-8C43-D24A-9B48-B307DA5735BC}" type="slidenum">
              <a:rPr lang="en-US" smtClean="0"/>
              <a:t>‹#›</a:t>
            </a:fld>
            <a:endParaRPr lang="en-US"/>
          </a:p>
        </p:txBody>
      </p:sp>
    </p:spTree>
    <p:extLst>
      <p:ext uri="{BB962C8B-B14F-4D97-AF65-F5344CB8AC3E}">
        <p14:creationId xmlns:p14="http://schemas.microsoft.com/office/powerpoint/2010/main" val="248395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1</a:t>
            </a:fld>
            <a:endParaRPr lang="en-US"/>
          </a:p>
        </p:txBody>
      </p:sp>
    </p:spTree>
    <p:extLst>
      <p:ext uri="{BB962C8B-B14F-4D97-AF65-F5344CB8AC3E}">
        <p14:creationId xmlns:p14="http://schemas.microsoft.com/office/powerpoint/2010/main" val="47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21</a:t>
            </a:fld>
            <a:endParaRPr lang="en-US"/>
          </a:p>
        </p:txBody>
      </p:sp>
    </p:spTree>
    <p:extLst>
      <p:ext uri="{BB962C8B-B14F-4D97-AF65-F5344CB8AC3E}">
        <p14:creationId xmlns:p14="http://schemas.microsoft.com/office/powerpoint/2010/main" val="106026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24</a:t>
            </a:fld>
            <a:endParaRPr lang="en-US"/>
          </a:p>
        </p:txBody>
      </p:sp>
    </p:spTree>
    <p:extLst>
      <p:ext uri="{BB962C8B-B14F-4D97-AF65-F5344CB8AC3E}">
        <p14:creationId xmlns:p14="http://schemas.microsoft.com/office/powerpoint/2010/main" val="62732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25</a:t>
            </a:fld>
            <a:endParaRPr lang="en-US"/>
          </a:p>
        </p:txBody>
      </p:sp>
    </p:spTree>
    <p:extLst>
      <p:ext uri="{BB962C8B-B14F-4D97-AF65-F5344CB8AC3E}">
        <p14:creationId xmlns:p14="http://schemas.microsoft.com/office/powerpoint/2010/main" val="308771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26</a:t>
            </a:fld>
            <a:endParaRPr lang="en-US"/>
          </a:p>
        </p:txBody>
      </p:sp>
    </p:spTree>
    <p:extLst>
      <p:ext uri="{BB962C8B-B14F-4D97-AF65-F5344CB8AC3E}">
        <p14:creationId xmlns:p14="http://schemas.microsoft.com/office/powerpoint/2010/main" val="277742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27</a:t>
            </a:fld>
            <a:endParaRPr lang="en-US"/>
          </a:p>
        </p:txBody>
      </p:sp>
    </p:spTree>
    <p:extLst>
      <p:ext uri="{BB962C8B-B14F-4D97-AF65-F5344CB8AC3E}">
        <p14:creationId xmlns:p14="http://schemas.microsoft.com/office/powerpoint/2010/main" val="247612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28</a:t>
            </a:fld>
            <a:endParaRPr lang="en-US"/>
          </a:p>
        </p:txBody>
      </p:sp>
    </p:spTree>
    <p:extLst>
      <p:ext uri="{BB962C8B-B14F-4D97-AF65-F5344CB8AC3E}">
        <p14:creationId xmlns:p14="http://schemas.microsoft.com/office/powerpoint/2010/main" val="116028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33</a:t>
            </a:fld>
            <a:endParaRPr lang="en-US"/>
          </a:p>
        </p:txBody>
      </p:sp>
    </p:spTree>
    <p:extLst>
      <p:ext uri="{BB962C8B-B14F-4D97-AF65-F5344CB8AC3E}">
        <p14:creationId xmlns:p14="http://schemas.microsoft.com/office/powerpoint/2010/main" val="80750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34</a:t>
            </a:fld>
            <a:endParaRPr lang="en-US"/>
          </a:p>
        </p:txBody>
      </p:sp>
    </p:spTree>
    <p:extLst>
      <p:ext uri="{BB962C8B-B14F-4D97-AF65-F5344CB8AC3E}">
        <p14:creationId xmlns:p14="http://schemas.microsoft.com/office/powerpoint/2010/main" val="423185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35</a:t>
            </a:fld>
            <a:endParaRPr lang="en-US"/>
          </a:p>
        </p:txBody>
      </p:sp>
    </p:spTree>
    <p:extLst>
      <p:ext uri="{BB962C8B-B14F-4D97-AF65-F5344CB8AC3E}">
        <p14:creationId xmlns:p14="http://schemas.microsoft.com/office/powerpoint/2010/main" val="4306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36</a:t>
            </a:fld>
            <a:endParaRPr lang="en-US"/>
          </a:p>
        </p:txBody>
      </p:sp>
    </p:spTree>
    <p:extLst>
      <p:ext uri="{BB962C8B-B14F-4D97-AF65-F5344CB8AC3E}">
        <p14:creationId xmlns:p14="http://schemas.microsoft.com/office/powerpoint/2010/main" val="407958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2</a:t>
            </a:fld>
            <a:endParaRPr lang="en-US"/>
          </a:p>
        </p:txBody>
      </p:sp>
    </p:spTree>
    <p:extLst>
      <p:ext uri="{BB962C8B-B14F-4D97-AF65-F5344CB8AC3E}">
        <p14:creationId xmlns:p14="http://schemas.microsoft.com/office/powerpoint/2010/main" val="276969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37</a:t>
            </a:fld>
            <a:endParaRPr lang="en-US"/>
          </a:p>
        </p:txBody>
      </p:sp>
    </p:spTree>
    <p:extLst>
      <p:ext uri="{BB962C8B-B14F-4D97-AF65-F5344CB8AC3E}">
        <p14:creationId xmlns:p14="http://schemas.microsoft.com/office/powerpoint/2010/main" val="225942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38</a:t>
            </a:fld>
            <a:endParaRPr lang="en-US"/>
          </a:p>
        </p:txBody>
      </p:sp>
    </p:spTree>
    <p:extLst>
      <p:ext uri="{BB962C8B-B14F-4D97-AF65-F5344CB8AC3E}">
        <p14:creationId xmlns:p14="http://schemas.microsoft.com/office/powerpoint/2010/main" val="4244200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39</a:t>
            </a:fld>
            <a:endParaRPr lang="en-US"/>
          </a:p>
        </p:txBody>
      </p:sp>
    </p:spTree>
    <p:extLst>
      <p:ext uri="{BB962C8B-B14F-4D97-AF65-F5344CB8AC3E}">
        <p14:creationId xmlns:p14="http://schemas.microsoft.com/office/powerpoint/2010/main" val="317363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F8549D3-8C43-D24A-9B48-B307DA5735BC}" type="slidenum">
              <a:rPr lang="en-US" smtClean="0"/>
              <a:t>3</a:t>
            </a:fld>
            <a:endParaRPr lang="en-US"/>
          </a:p>
        </p:txBody>
      </p:sp>
    </p:spTree>
    <p:extLst>
      <p:ext uri="{BB962C8B-B14F-4D97-AF65-F5344CB8AC3E}">
        <p14:creationId xmlns:p14="http://schemas.microsoft.com/office/powerpoint/2010/main" val="178804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4</a:t>
            </a:fld>
            <a:endParaRPr lang="en-US"/>
          </a:p>
        </p:txBody>
      </p:sp>
    </p:spTree>
    <p:extLst>
      <p:ext uri="{BB962C8B-B14F-4D97-AF65-F5344CB8AC3E}">
        <p14:creationId xmlns:p14="http://schemas.microsoft.com/office/powerpoint/2010/main" val="349084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549D3-8C43-D24A-9B48-B307DA5735BC}" type="slidenum">
              <a:rPr lang="en-US" smtClean="0"/>
              <a:t>13</a:t>
            </a:fld>
            <a:endParaRPr lang="en-US"/>
          </a:p>
        </p:txBody>
      </p:sp>
    </p:spTree>
    <p:extLst>
      <p:ext uri="{BB962C8B-B14F-4D97-AF65-F5344CB8AC3E}">
        <p14:creationId xmlns:p14="http://schemas.microsoft.com/office/powerpoint/2010/main" val="196098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549D3-8C43-D24A-9B48-B307DA5735BC}" type="slidenum">
              <a:rPr lang="en-US" smtClean="0"/>
              <a:t>14</a:t>
            </a:fld>
            <a:endParaRPr lang="en-US"/>
          </a:p>
        </p:txBody>
      </p:sp>
    </p:spTree>
    <p:extLst>
      <p:ext uri="{BB962C8B-B14F-4D97-AF65-F5344CB8AC3E}">
        <p14:creationId xmlns:p14="http://schemas.microsoft.com/office/powerpoint/2010/main" val="22012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15</a:t>
            </a:fld>
            <a:endParaRPr lang="en-US"/>
          </a:p>
        </p:txBody>
      </p:sp>
    </p:spTree>
    <p:extLst>
      <p:ext uri="{BB962C8B-B14F-4D97-AF65-F5344CB8AC3E}">
        <p14:creationId xmlns:p14="http://schemas.microsoft.com/office/powerpoint/2010/main" val="318871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17</a:t>
            </a:fld>
            <a:endParaRPr lang="en-US"/>
          </a:p>
        </p:txBody>
      </p:sp>
    </p:spTree>
    <p:extLst>
      <p:ext uri="{BB962C8B-B14F-4D97-AF65-F5344CB8AC3E}">
        <p14:creationId xmlns:p14="http://schemas.microsoft.com/office/powerpoint/2010/main" val="2867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8549D3-8C43-D24A-9B48-B307DA5735BC}" type="slidenum">
              <a:rPr lang="en-US" smtClean="0"/>
              <a:t>20</a:t>
            </a:fld>
            <a:endParaRPr lang="en-US"/>
          </a:p>
        </p:txBody>
      </p:sp>
    </p:spTree>
    <p:extLst>
      <p:ext uri="{BB962C8B-B14F-4D97-AF65-F5344CB8AC3E}">
        <p14:creationId xmlns:p14="http://schemas.microsoft.com/office/powerpoint/2010/main" val="2792562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E98C-E06E-E345-9C29-E40A9BA3F75E}"/>
              </a:ext>
            </a:extLst>
          </p:cNvPr>
          <p:cNvSpPr>
            <a:spLocks noGrp="1"/>
          </p:cNvSpPr>
          <p:nvPr>
            <p:ph type="ctrTitle"/>
          </p:nvPr>
        </p:nvSpPr>
        <p:spPr>
          <a:xfrm>
            <a:off x="1524000" y="1122363"/>
            <a:ext cx="9144000" cy="2387600"/>
          </a:xfrm>
        </p:spPr>
        <p:txBody>
          <a:bodyPr anchor="b"/>
          <a:lstStyle>
            <a:lvl1pPr algn="ctr">
              <a:defRPr sz="6000" b="1" i="0">
                <a:solidFill>
                  <a:schemeClr val="bg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15F2E41-883D-7F4B-80DD-0D3CB6DE81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ABAA5FAE-7EEC-1C4F-9918-F81BAF01D06F}"/>
              </a:ext>
            </a:extLst>
          </p:cNvPr>
          <p:cNvSpPr>
            <a:spLocks noGrp="1"/>
          </p:cNvSpPr>
          <p:nvPr>
            <p:ph type="ftr" sz="quarter" idx="11"/>
          </p:nvPr>
        </p:nvSpPr>
        <p:spPr/>
        <p:txBody>
          <a:bodyPr/>
          <a:lstStyle>
            <a:lvl1pPr>
              <a:defRPr>
                <a:solidFill>
                  <a:schemeClr val="bg1"/>
                </a:solidFill>
              </a:defRPr>
            </a:lvl1pPr>
          </a:lstStyle>
          <a:p>
            <a:r>
              <a:rPr lang="en-US" err="1"/>
              <a:t>Powerpoint</a:t>
            </a:r>
            <a:r>
              <a:rPr lang="en-US"/>
              <a:t> template</a:t>
            </a:r>
          </a:p>
        </p:txBody>
      </p:sp>
      <p:sp>
        <p:nvSpPr>
          <p:cNvPr id="6" name="Slide Number Placeholder 5">
            <a:extLst>
              <a:ext uri="{FF2B5EF4-FFF2-40B4-BE49-F238E27FC236}">
                <a16:creationId xmlns:a16="http://schemas.microsoft.com/office/drawing/2014/main" id="{36066B38-AA2E-8343-B2E7-E5920BB9AE07}"/>
              </a:ext>
            </a:extLst>
          </p:cNvPr>
          <p:cNvSpPr>
            <a:spLocks noGrp="1"/>
          </p:cNvSpPr>
          <p:nvPr>
            <p:ph type="sldNum" sz="quarter" idx="12"/>
          </p:nvPr>
        </p:nvSpPr>
        <p:spPr/>
        <p:txBody>
          <a:bodyPr/>
          <a:lstStyle>
            <a:lvl1pPr>
              <a:defRPr>
                <a:solidFill>
                  <a:schemeClr val="bg1"/>
                </a:solidFill>
              </a:defRPr>
            </a:lvl1pPr>
          </a:lstStyle>
          <a:p>
            <a:fld id="{3A321C34-B6FA-204D-BF19-5DB858CAFE8C}" type="slidenum">
              <a:rPr lang="en-US" smtClean="0"/>
              <a:pPr/>
              <a:t>‹#›</a:t>
            </a:fld>
            <a:endParaRPr lang="en-US"/>
          </a:p>
        </p:txBody>
      </p:sp>
      <p:pic>
        <p:nvPicPr>
          <p:cNvPr id="11" name="Graphic 10">
            <a:extLst>
              <a:ext uri="{FF2B5EF4-FFF2-40B4-BE49-F238E27FC236}">
                <a16:creationId xmlns:a16="http://schemas.microsoft.com/office/drawing/2014/main" id="{2D7A1E7A-6FEB-FF4A-8355-CB53C0C65D0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64130" y="6058755"/>
            <a:ext cx="2382795" cy="660921"/>
          </a:xfrm>
          <a:prstGeom prst="rect">
            <a:avLst/>
          </a:prstGeom>
        </p:spPr>
      </p:pic>
    </p:spTree>
    <p:extLst>
      <p:ext uri="{BB962C8B-B14F-4D97-AF65-F5344CB8AC3E}">
        <p14:creationId xmlns:p14="http://schemas.microsoft.com/office/powerpoint/2010/main" val="375356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98288F-CBA7-0044-BFD8-4C2C31CEA70D}"/>
              </a:ext>
            </a:extLst>
          </p:cNvPr>
          <p:cNvSpPr/>
          <p:nvPr userDrawn="1"/>
        </p:nvSpPr>
        <p:spPr>
          <a:xfrm>
            <a:off x="6095999" y="0"/>
            <a:ext cx="6096001" cy="6858000"/>
          </a:xfrm>
          <a:prstGeom prst="rect">
            <a:avLst/>
          </a:prstGeom>
          <a:solidFill>
            <a:srgbClr val="4198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p>
            <a:fld id="{3A321C34-B6FA-204D-BF19-5DB858CAFE8C}" type="slidenum">
              <a:rPr lang="en-US" smtClean="0"/>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6448705" y="2002631"/>
            <a:ext cx="5319225" cy="2852737"/>
          </a:xfrm>
        </p:spPr>
        <p:txBody>
          <a:bodyPr anchor="ctr">
            <a:normAutofit/>
          </a:bodyPr>
          <a:lstStyle>
            <a:lvl1pPr algn="ctr">
              <a:defRPr sz="4000">
                <a:solidFill>
                  <a:schemeClr val="bg1"/>
                </a:solidFill>
              </a:defRPr>
            </a:lvl1pPr>
          </a:lstStyle>
          <a:p>
            <a:r>
              <a:rPr lang="en-US"/>
              <a:t>Click to edit Master title style</a:t>
            </a:r>
          </a:p>
        </p:txBody>
      </p:sp>
      <p:sp>
        <p:nvSpPr>
          <p:cNvPr id="12" name="Picture Placeholder 10">
            <a:extLst>
              <a:ext uri="{FF2B5EF4-FFF2-40B4-BE49-F238E27FC236}">
                <a16:creationId xmlns:a16="http://schemas.microsoft.com/office/drawing/2014/main" id="{A223F640-5359-8545-B5EC-52021BAFB865}"/>
              </a:ext>
            </a:extLst>
          </p:cNvPr>
          <p:cNvSpPr>
            <a:spLocks noGrp="1"/>
          </p:cNvSpPr>
          <p:nvPr>
            <p:ph type="pic" sz="quarter" idx="13"/>
          </p:nvPr>
        </p:nvSpPr>
        <p:spPr>
          <a:xfrm>
            <a:off x="0" y="2076"/>
            <a:ext cx="6096000" cy="6855924"/>
          </a:xfrm>
          <a:prstGeom prst="rect">
            <a:avLst/>
          </a:prstGeom>
        </p:spPr>
        <p:txBody>
          <a:bodyPr/>
          <a:lstStyle/>
          <a:p>
            <a:endParaRPr lang="en-US"/>
          </a:p>
        </p:txBody>
      </p:sp>
    </p:spTree>
    <p:extLst>
      <p:ext uri="{BB962C8B-B14F-4D97-AF65-F5344CB8AC3E}">
        <p14:creationId xmlns:p14="http://schemas.microsoft.com/office/powerpoint/2010/main" val="63459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79A4-DC28-2944-8CDF-85A13A3E22D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699F7EC4-D48D-6A4F-ABF7-78AEBFA0EED9}"/>
              </a:ext>
            </a:extLst>
          </p:cNvPr>
          <p:cNvSpPr>
            <a:spLocks noGrp="1"/>
          </p:cNvSpPr>
          <p:nvPr>
            <p:ph type="ftr" sz="quarter" idx="11"/>
          </p:nvPr>
        </p:nvSpPr>
        <p:spPr/>
        <p:txBody>
          <a:bodyPr/>
          <a:lstStyle>
            <a:lvl1pPr>
              <a:defRPr sz="1100"/>
            </a:lvl1pPr>
          </a:lstStyle>
          <a:p>
            <a:endParaRPr lang="en-US"/>
          </a:p>
        </p:txBody>
      </p:sp>
      <p:sp>
        <p:nvSpPr>
          <p:cNvPr id="6" name="Slide Number Placeholder 5">
            <a:extLst>
              <a:ext uri="{FF2B5EF4-FFF2-40B4-BE49-F238E27FC236}">
                <a16:creationId xmlns:a16="http://schemas.microsoft.com/office/drawing/2014/main" id="{4AE6CB5E-E727-CC40-AC6D-DFE325BEF204}"/>
              </a:ext>
            </a:extLst>
          </p:cNvPr>
          <p:cNvSpPr>
            <a:spLocks noGrp="1"/>
          </p:cNvSpPr>
          <p:nvPr>
            <p:ph type="sldNum" sz="quarter" idx="12"/>
          </p:nvPr>
        </p:nvSpPr>
        <p:spPr/>
        <p:txBody>
          <a:bodyPr/>
          <a:lstStyle/>
          <a:p>
            <a:fld id="{3A321C34-B6FA-204D-BF19-5DB858CAFE8C}" type="slidenum">
              <a:rPr lang="en-US" smtClean="0"/>
              <a:t>‹#›</a:t>
            </a:fld>
            <a:endParaRPr lang="en-US"/>
          </a:p>
        </p:txBody>
      </p:sp>
      <p:sp>
        <p:nvSpPr>
          <p:cNvPr id="9" name="Content Placeholder 2">
            <a:extLst>
              <a:ext uri="{FF2B5EF4-FFF2-40B4-BE49-F238E27FC236}">
                <a16:creationId xmlns:a16="http://schemas.microsoft.com/office/drawing/2014/main" id="{B67C429D-563F-3146-86BB-DE1BCFC56A3E}"/>
              </a:ext>
            </a:extLst>
          </p:cNvPr>
          <p:cNvSpPr>
            <a:spLocks noGrp="1"/>
          </p:cNvSpPr>
          <p:nvPr>
            <p:ph idx="1" hasCustomPrompt="1"/>
          </p:nvPr>
        </p:nvSpPr>
        <p:spPr>
          <a:xfrm>
            <a:off x="838200" y="1825625"/>
            <a:ext cx="10515600" cy="4166961"/>
          </a:xfrm>
          <a:prstGeom prst="rect">
            <a:avLst/>
          </a:prstGeo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16536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79A4-DC28-2944-8CDF-85A13A3E22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FB175-8A41-DC45-BEB5-8A93039CCF14}"/>
              </a:ext>
            </a:extLst>
          </p:cNvPr>
          <p:cNvSpPr>
            <a:spLocks noGrp="1"/>
          </p:cNvSpPr>
          <p:nvPr>
            <p:ph idx="1" hasCustomPrompt="1"/>
          </p:nvPr>
        </p:nvSpPr>
        <p:spPr>
          <a:xfrm>
            <a:off x="838200" y="1825625"/>
            <a:ext cx="4876800" cy="4166961"/>
          </a:xfrm>
          <a:prstGeom prst="rect">
            <a:avLst/>
          </a:prstGeo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699F7EC4-D48D-6A4F-ABF7-78AEBFA0EED9}"/>
              </a:ext>
            </a:extLst>
          </p:cNvPr>
          <p:cNvSpPr>
            <a:spLocks noGrp="1"/>
          </p:cNvSpPr>
          <p:nvPr>
            <p:ph type="ftr" sz="quarter" idx="11"/>
          </p:nvPr>
        </p:nvSpPr>
        <p:spPr/>
        <p:txBody>
          <a:bodyPr/>
          <a:lstStyle/>
          <a:p>
            <a:r>
              <a:rPr lang="en-US" err="1"/>
              <a:t>Powerpoint</a:t>
            </a:r>
            <a:r>
              <a:rPr lang="en-US"/>
              <a:t> template</a:t>
            </a:r>
          </a:p>
        </p:txBody>
      </p:sp>
      <p:sp>
        <p:nvSpPr>
          <p:cNvPr id="6" name="Slide Number Placeholder 5">
            <a:extLst>
              <a:ext uri="{FF2B5EF4-FFF2-40B4-BE49-F238E27FC236}">
                <a16:creationId xmlns:a16="http://schemas.microsoft.com/office/drawing/2014/main" id="{4AE6CB5E-E727-CC40-AC6D-DFE325BEF204}"/>
              </a:ext>
            </a:extLst>
          </p:cNvPr>
          <p:cNvSpPr>
            <a:spLocks noGrp="1"/>
          </p:cNvSpPr>
          <p:nvPr>
            <p:ph type="sldNum" sz="quarter" idx="12"/>
          </p:nvPr>
        </p:nvSpPr>
        <p:spPr/>
        <p:txBody>
          <a:bodyPr/>
          <a:lstStyle/>
          <a:p>
            <a:fld id="{3A321C34-B6FA-204D-BF19-5DB858CAFE8C}" type="slidenum">
              <a:rPr lang="en-US" smtClean="0"/>
              <a:t>‹#›</a:t>
            </a:fld>
            <a:endParaRPr lang="en-US"/>
          </a:p>
        </p:txBody>
      </p:sp>
      <p:sp>
        <p:nvSpPr>
          <p:cNvPr id="7" name="Content Placeholder 2">
            <a:extLst>
              <a:ext uri="{FF2B5EF4-FFF2-40B4-BE49-F238E27FC236}">
                <a16:creationId xmlns:a16="http://schemas.microsoft.com/office/drawing/2014/main" id="{6E7792FB-215E-384D-80AA-74F3D5E30D08}"/>
              </a:ext>
            </a:extLst>
          </p:cNvPr>
          <p:cNvSpPr>
            <a:spLocks noGrp="1"/>
          </p:cNvSpPr>
          <p:nvPr>
            <p:ph idx="13" hasCustomPrompt="1"/>
          </p:nvPr>
        </p:nvSpPr>
        <p:spPr>
          <a:xfrm>
            <a:off x="6477002" y="1825625"/>
            <a:ext cx="4876800" cy="4166961"/>
          </a:xfrm>
          <a:prstGeom prst="rect">
            <a:avLst/>
          </a:prstGeo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53568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1186F9-ACD5-B848-BB6A-9573E53D3F12}"/>
              </a:ext>
            </a:extLst>
          </p:cNvPr>
          <p:cNvSpPr/>
          <p:nvPr userDrawn="1"/>
        </p:nvSpPr>
        <p:spPr>
          <a:xfrm>
            <a:off x="0" y="0"/>
            <a:ext cx="12192000" cy="6858000"/>
          </a:xfrm>
          <a:prstGeom prst="rect">
            <a:avLst/>
          </a:prstGeom>
          <a:solidFill>
            <a:srgbClr val="0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lvl1pPr>
              <a:defRPr>
                <a:solidFill>
                  <a:schemeClr val="bg1"/>
                </a:solidFill>
              </a:defRPr>
            </a:lvl1p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lvl1pPr>
              <a:defRPr>
                <a:solidFill>
                  <a:schemeClr val="bg1"/>
                </a:solidFill>
              </a:defRPr>
            </a:lvl1pPr>
          </a:lstStyle>
          <a:p>
            <a:fld id="{3A321C34-B6FA-204D-BF19-5DB858CAFE8C}" type="slidenum">
              <a:rPr lang="en-US" smtClean="0"/>
              <a:pPr/>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2638036" y="2002631"/>
            <a:ext cx="6915927" cy="2852737"/>
          </a:xfrm>
        </p:spPr>
        <p:txBody>
          <a:bodyPr anchor="ctr">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7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1186F9-ACD5-B848-BB6A-9573E53D3F12}"/>
              </a:ext>
            </a:extLst>
          </p:cNvPr>
          <p:cNvSpPr/>
          <p:nvPr userDrawn="1"/>
        </p:nvSpPr>
        <p:spPr>
          <a:xfrm>
            <a:off x="0" y="0"/>
            <a:ext cx="12192000" cy="6858000"/>
          </a:xfrm>
          <a:prstGeom prst="rect">
            <a:avLst/>
          </a:prstGeom>
          <a:solidFill>
            <a:srgbClr val="4198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lvl1pPr>
              <a:defRPr>
                <a:solidFill>
                  <a:schemeClr val="bg1"/>
                </a:solidFill>
              </a:defRPr>
            </a:lvl1p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lvl1pPr>
              <a:defRPr>
                <a:solidFill>
                  <a:schemeClr val="bg1"/>
                </a:solidFill>
              </a:defRPr>
            </a:lvl1pPr>
          </a:lstStyle>
          <a:p>
            <a:fld id="{3A321C34-B6FA-204D-BF19-5DB858CAFE8C}" type="slidenum">
              <a:rPr lang="en-US" smtClean="0"/>
              <a:pPr/>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2638036" y="2002631"/>
            <a:ext cx="6915927" cy="2852737"/>
          </a:xfrm>
        </p:spPr>
        <p:txBody>
          <a:bodyPr anchor="ctr">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6456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98288F-CBA7-0044-BFD8-4C2C31CEA70D}"/>
              </a:ext>
            </a:extLst>
          </p:cNvPr>
          <p:cNvSpPr/>
          <p:nvPr userDrawn="1"/>
        </p:nvSpPr>
        <p:spPr>
          <a:xfrm>
            <a:off x="6095998" y="0"/>
            <a:ext cx="6096001" cy="6858000"/>
          </a:xfrm>
          <a:prstGeom prst="rect">
            <a:avLst/>
          </a:prstGeom>
          <a:solidFill>
            <a:srgbClr val="0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p>
            <a:fld id="{3A321C34-B6FA-204D-BF19-5DB858CAFE8C}" type="slidenum">
              <a:rPr lang="en-US" smtClean="0"/>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6448705" y="2002631"/>
            <a:ext cx="5319225" cy="2852737"/>
          </a:xfrm>
        </p:spPr>
        <p:txBody>
          <a:bodyPr anchor="ctr">
            <a:normAutofit/>
          </a:bodyPr>
          <a:lstStyle>
            <a:lvl1pPr algn="ctr">
              <a:defRPr sz="4000">
                <a:solidFill>
                  <a:schemeClr val="bg1"/>
                </a:solidFill>
              </a:defRPr>
            </a:lvl1pPr>
          </a:lstStyle>
          <a:p>
            <a:r>
              <a:rPr lang="en-US"/>
              <a:t>Click to edit Master title style</a:t>
            </a:r>
          </a:p>
        </p:txBody>
      </p:sp>
      <p:sp>
        <p:nvSpPr>
          <p:cNvPr id="12" name="Picture Placeholder 10">
            <a:extLst>
              <a:ext uri="{FF2B5EF4-FFF2-40B4-BE49-F238E27FC236}">
                <a16:creationId xmlns:a16="http://schemas.microsoft.com/office/drawing/2014/main" id="{A223F640-5359-8545-B5EC-52021BAFB865}"/>
              </a:ext>
            </a:extLst>
          </p:cNvPr>
          <p:cNvSpPr>
            <a:spLocks noGrp="1"/>
          </p:cNvSpPr>
          <p:nvPr>
            <p:ph type="pic" sz="quarter" idx="13"/>
          </p:nvPr>
        </p:nvSpPr>
        <p:spPr>
          <a:xfrm>
            <a:off x="0" y="2076"/>
            <a:ext cx="6096000" cy="6855924"/>
          </a:xfrm>
          <a:prstGeom prst="rect">
            <a:avLst/>
          </a:prstGeom>
        </p:spPr>
        <p:txBody>
          <a:bodyPr/>
          <a:lstStyle/>
          <a:p>
            <a:endParaRPr lang="en-US"/>
          </a:p>
        </p:txBody>
      </p:sp>
    </p:spTree>
    <p:extLst>
      <p:ext uri="{BB962C8B-B14F-4D97-AF65-F5344CB8AC3E}">
        <p14:creationId xmlns:p14="http://schemas.microsoft.com/office/powerpoint/2010/main" val="265571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98288F-CBA7-0044-BFD8-4C2C31CEA70D}"/>
              </a:ext>
            </a:extLst>
          </p:cNvPr>
          <p:cNvSpPr/>
          <p:nvPr userDrawn="1"/>
        </p:nvSpPr>
        <p:spPr>
          <a:xfrm>
            <a:off x="6095999" y="0"/>
            <a:ext cx="6096001" cy="6858000"/>
          </a:xfrm>
          <a:prstGeom prst="rect">
            <a:avLst/>
          </a:prstGeom>
          <a:solidFill>
            <a:srgbClr val="4198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p>
            <a:fld id="{3A321C34-B6FA-204D-BF19-5DB858CAFE8C}" type="slidenum">
              <a:rPr lang="en-US" smtClean="0"/>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6448705" y="2002631"/>
            <a:ext cx="5319225" cy="2852737"/>
          </a:xfrm>
        </p:spPr>
        <p:txBody>
          <a:bodyPr anchor="ctr">
            <a:normAutofit/>
          </a:bodyPr>
          <a:lstStyle>
            <a:lvl1pPr algn="ctr">
              <a:defRPr sz="4000">
                <a:solidFill>
                  <a:schemeClr val="bg1"/>
                </a:solidFill>
              </a:defRPr>
            </a:lvl1pPr>
          </a:lstStyle>
          <a:p>
            <a:r>
              <a:rPr lang="en-US"/>
              <a:t>Click to edit Master title style</a:t>
            </a:r>
          </a:p>
        </p:txBody>
      </p:sp>
      <p:sp>
        <p:nvSpPr>
          <p:cNvPr id="12" name="Picture Placeholder 10">
            <a:extLst>
              <a:ext uri="{FF2B5EF4-FFF2-40B4-BE49-F238E27FC236}">
                <a16:creationId xmlns:a16="http://schemas.microsoft.com/office/drawing/2014/main" id="{A223F640-5359-8545-B5EC-52021BAFB865}"/>
              </a:ext>
            </a:extLst>
          </p:cNvPr>
          <p:cNvSpPr>
            <a:spLocks noGrp="1"/>
          </p:cNvSpPr>
          <p:nvPr>
            <p:ph type="pic" sz="quarter" idx="13"/>
          </p:nvPr>
        </p:nvSpPr>
        <p:spPr>
          <a:xfrm>
            <a:off x="0" y="2076"/>
            <a:ext cx="6096000" cy="6855924"/>
          </a:xfrm>
          <a:prstGeom prst="rect">
            <a:avLst/>
          </a:prstGeom>
        </p:spPr>
        <p:txBody>
          <a:bodyPr/>
          <a:lstStyle/>
          <a:p>
            <a:endParaRPr lang="en-US"/>
          </a:p>
        </p:txBody>
      </p:sp>
    </p:spTree>
    <p:extLst>
      <p:ext uri="{BB962C8B-B14F-4D97-AF65-F5344CB8AC3E}">
        <p14:creationId xmlns:p14="http://schemas.microsoft.com/office/powerpoint/2010/main" val="63459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1186F9-ACD5-B848-BB6A-9573E53D3F12}"/>
              </a:ext>
            </a:extLst>
          </p:cNvPr>
          <p:cNvSpPr/>
          <p:nvPr userDrawn="1"/>
        </p:nvSpPr>
        <p:spPr>
          <a:xfrm>
            <a:off x="0" y="0"/>
            <a:ext cx="12192000" cy="6858000"/>
          </a:xfrm>
          <a:prstGeom prst="rect">
            <a:avLst/>
          </a:prstGeom>
          <a:solidFill>
            <a:srgbClr val="4198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lvl1pPr>
              <a:defRPr>
                <a:solidFill>
                  <a:schemeClr val="bg1"/>
                </a:solidFill>
              </a:defRPr>
            </a:lvl1p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lvl1pPr>
              <a:defRPr>
                <a:solidFill>
                  <a:schemeClr val="bg1"/>
                </a:solidFill>
              </a:defRPr>
            </a:lvl1pPr>
          </a:lstStyle>
          <a:p>
            <a:fld id="{3A321C34-B6FA-204D-BF19-5DB858CAFE8C}" type="slidenum">
              <a:rPr lang="en-US" smtClean="0"/>
              <a:pPr/>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2638036" y="2002631"/>
            <a:ext cx="6915927" cy="2852737"/>
          </a:xfrm>
        </p:spPr>
        <p:txBody>
          <a:bodyPr anchor="ctr">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645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98288F-CBA7-0044-BFD8-4C2C31CEA70D}"/>
              </a:ext>
            </a:extLst>
          </p:cNvPr>
          <p:cNvSpPr/>
          <p:nvPr userDrawn="1"/>
        </p:nvSpPr>
        <p:spPr>
          <a:xfrm>
            <a:off x="6095998" y="0"/>
            <a:ext cx="6096001" cy="6858000"/>
          </a:xfrm>
          <a:prstGeom prst="rect">
            <a:avLst/>
          </a:prstGeom>
          <a:solidFill>
            <a:srgbClr val="0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p>
            <a:fld id="{3A321C34-B6FA-204D-BF19-5DB858CAFE8C}" type="slidenum">
              <a:rPr lang="en-US" smtClean="0"/>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6448705" y="2002631"/>
            <a:ext cx="5319225" cy="2852737"/>
          </a:xfrm>
        </p:spPr>
        <p:txBody>
          <a:bodyPr anchor="ctr">
            <a:normAutofit/>
          </a:bodyPr>
          <a:lstStyle>
            <a:lvl1pPr algn="ctr">
              <a:defRPr sz="4000">
                <a:solidFill>
                  <a:schemeClr val="bg1"/>
                </a:solidFill>
              </a:defRPr>
            </a:lvl1pPr>
          </a:lstStyle>
          <a:p>
            <a:r>
              <a:rPr lang="en-US"/>
              <a:t>Click to edit Master title style</a:t>
            </a:r>
          </a:p>
        </p:txBody>
      </p:sp>
      <p:sp>
        <p:nvSpPr>
          <p:cNvPr id="12" name="Picture Placeholder 10">
            <a:extLst>
              <a:ext uri="{FF2B5EF4-FFF2-40B4-BE49-F238E27FC236}">
                <a16:creationId xmlns:a16="http://schemas.microsoft.com/office/drawing/2014/main" id="{A223F640-5359-8545-B5EC-52021BAFB865}"/>
              </a:ext>
            </a:extLst>
          </p:cNvPr>
          <p:cNvSpPr>
            <a:spLocks noGrp="1"/>
          </p:cNvSpPr>
          <p:nvPr>
            <p:ph type="pic" sz="quarter" idx="13"/>
          </p:nvPr>
        </p:nvSpPr>
        <p:spPr>
          <a:xfrm>
            <a:off x="0" y="2076"/>
            <a:ext cx="6096000" cy="6855924"/>
          </a:xfrm>
          <a:prstGeom prst="rect">
            <a:avLst/>
          </a:prstGeom>
        </p:spPr>
        <p:txBody>
          <a:bodyPr/>
          <a:lstStyle/>
          <a:p>
            <a:endParaRPr lang="en-US"/>
          </a:p>
        </p:txBody>
      </p:sp>
    </p:spTree>
    <p:extLst>
      <p:ext uri="{BB962C8B-B14F-4D97-AF65-F5344CB8AC3E}">
        <p14:creationId xmlns:p14="http://schemas.microsoft.com/office/powerpoint/2010/main" val="265571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4D8BD-8E9B-E84B-9FBD-27CCBF5BD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a:extLst>
              <a:ext uri="{FF2B5EF4-FFF2-40B4-BE49-F238E27FC236}">
                <a16:creationId xmlns:a16="http://schemas.microsoft.com/office/drawing/2014/main" id="{7293E106-071E-4744-B3CD-F5C699AF50BC}"/>
              </a:ext>
            </a:extLst>
          </p:cNvPr>
          <p:cNvSpPr>
            <a:spLocks noGrp="1"/>
          </p:cNvSpPr>
          <p:nvPr>
            <p:ph type="ftr" sz="quarter" idx="3"/>
          </p:nvPr>
        </p:nvSpPr>
        <p:spPr>
          <a:xfrm>
            <a:off x="838200" y="6206654"/>
            <a:ext cx="8340524" cy="365125"/>
          </a:xfrm>
          <a:prstGeom prst="rect">
            <a:avLst/>
          </a:prstGeom>
        </p:spPr>
        <p:txBody>
          <a:bodyPr vert="horz" lIns="91440" tIns="45720" rIns="91440" bIns="45720" rtlCol="0" anchor="ctr"/>
          <a:lstStyle>
            <a:lvl1pPr algn="l">
              <a:defRPr sz="1200" b="0" i="0" cap="all" baseline="0">
                <a:solidFill>
                  <a:schemeClr val="tx1">
                    <a:tint val="75000"/>
                  </a:schemeClr>
                </a:solidFill>
                <a:latin typeface="Century Gothic" panose="020B0502020202020204" pitchFamily="34" charset="0"/>
              </a:defRPr>
            </a:lvl1pPr>
          </a:lstStyle>
          <a:p>
            <a:r>
              <a:rPr lang="en-US"/>
              <a:t>REMARKS MADE IN THIS MEETING represent the viewpoints of SEC staff and not the Commission</a:t>
            </a:r>
          </a:p>
          <a:p>
            <a:endParaRPr lang="en-US"/>
          </a:p>
        </p:txBody>
      </p:sp>
      <p:sp>
        <p:nvSpPr>
          <p:cNvPr id="6" name="Slide Number Placeholder 5">
            <a:extLst>
              <a:ext uri="{FF2B5EF4-FFF2-40B4-BE49-F238E27FC236}">
                <a16:creationId xmlns:a16="http://schemas.microsoft.com/office/drawing/2014/main" id="{6AF17B33-3C21-E74C-B0AC-340FDE5E660C}"/>
              </a:ext>
            </a:extLst>
          </p:cNvPr>
          <p:cNvSpPr>
            <a:spLocks noGrp="1"/>
          </p:cNvSpPr>
          <p:nvPr>
            <p:ph type="sldNum" sz="quarter" idx="4"/>
          </p:nvPr>
        </p:nvSpPr>
        <p:spPr>
          <a:xfrm>
            <a:off x="319217" y="6206654"/>
            <a:ext cx="433138"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3A321C34-B6FA-204D-BF19-5DB858CAFE8C}" type="slidenum">
              <a:rPr lang="en-US" smtClean="0"/>
              <a:pPr/>
              <a:t>‹#›</a:t>
            </a:fld>
            <a:endParaRPr lang="en-US"/>
          </a:p>
        </p:txBody>
      </p:sp>
      <p:pic>
        <p:nvPicPr>
          <p:cNvPr id="8" name="Graphic 7">
            <a:extLst>
              <a:ext uri="{FF2B5EF4-FFF2-40B4-BE49-F238E27FC236}">
                <a16:creationId xmlns:a16="http://schemas.microsoft.com/office/drawing/2014/main" id="{38F02396-769E-774E-8073-01AFC5AB418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564130" y="6058755"/>
            <a:ext cx="2382795" cy="660921"/>
          </a:xfrm>
          <a:prstGeom prst="rect">
            <a:avLst/>
          </a:prstGeom>
        </p:spPr>
      </p:pic>
      <p:sp>
        <p:nvSpPr>
          <p:cNvPr id="7" name="Text Placeholder 6">
            <a:extLst>
              <a:ext uri="{FF2B5EF4-FFF2-40B4-BE49-F238E27FC236}">
                <a16:creationId xmlns:a16="http://schemas.microsoft.com/office/drawing/2014/main" id="{E535A415-8251-FC4B-9CAE-7F5AF3528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95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5" r:id="rId5"/>
    <p:sldLayoutId id="2147483666" r:id="rId6"/>
    <p:sldLayoutId id="2147483667" r:id="rId7"/>
    <p:sldLayoutId id="2147483663" r:id="rId8"/>
    <p:sldLayoutId id="2147483661" r:id="rId9"/>
    <p:sldLayoutId id="2147483664" r:id="rId10"/>
  </p:sldLayoutIdLst>
  <p:hf hdr="0" dt="0"/>
  <p:txStyles>
    <p:titleStyle>
      <a:lvl1pPr algn="l" defTabSz="914400" rtl="0" eaLnBrk="1" latinLnBrk="0" hangingPunct="1">
        <a:lnSpc>
          <a:spcPct val="90000"/>
        </a:lnSpc>
        <a:spcBef>
          <a:spcPct val="0"/>
        </a:spcBef>
        <a:buNone/>
        <a:defRPr sz="4400" kern="1200" cap="all" baseline="0">
          <a:solidFill>
            <a:srgbClr val="003864"/>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400" b="0" i="0" kern="1200" cap="none" baseline="0">
          <a:solidFill>
            <a:srgbClr val="040707"/>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100"/>
        </a:spcBef>
        <a:spcAft>
          <a:spcPts val="1200"/>
        </a:spcAft>
        <a:buFont typeface="Arial" panose="020B0604020202020204" pitchFamily="34" charset="0"/>
        <a:buNone/>
        <a:defRPr sz="2400" kern="1200">
          <a:solidFill>
            <a:srgbClr val="040707"/>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rgbClr val="040707"/>
          </a:solidFill>
          <a:latin typeface="Arial" panose="020B0604020202020204" pitchFamily="34" charset="0"/>
          <a:ea typeface="+mn-ea"/>
          <a:cs typeface="Arial" panose="020B0604020202020204" pitchFamily="34" charset="0"/>
        </a:defRPr>
      </a:lvl3pPr>
      <a:lvl4pPr marL="123444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rgbClr val="040707"/>
          </a:solidFill>
          <a:latin typeface="Arial" panose="020B0604020202020204" pitchFamily="34" charset="0"/>
          <a:ea typeface="+mn-ea"/>
          <a:cs typeface="Arial" panose="020B0604020202020204" pitchFamily="34" charset="0"/>
        </a:defRPr>
      </a:lvl4pPr>
      <a:lvl5pPr marL="169164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rgbClr val="04070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ilermanagement-bravo.edgarfiling.sec.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sec.gov/edgar-next"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sec.gov/submit-filings/improving-edgar/edgar-next-improving-filer-access-account-manage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ec.gov/files/edgar/filer-information/api-overview.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ec.gov/edgar-next" TargetMode="External"/><Relationship Id="rId5" Type="http://schemas.openxmlformats.org/officeDocument/2006/relationships/hyperlink" Target="https://www.sec.gov/submit-filings/improving-edgar/edgar-next-improving-filer-access-account-management#support" TargetMode="External"/><Relationship Id="rId4" Type="http://schemas.openxmlformats.org/officeDocument/2006/relationships/hyperlink" Target="https://api-bravo.edgarfiling.sec.gov/doc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DGARNextBeta@sec.gov" TargetMode="External"/><Relationship Id="rId2" Type="http://schemas.openxmlformats.org/officeDocument/2006/relationships/hyperlink" Target="https://www.sec.gov/files/edgar-next-filer-testing-guidanc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ec.gov/files/edgar/filer-information/reset-passphrase.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sec.gov/files/edgar/filer-information/section16-filers.pdf" TargetMode="External"/><Relationship Id="rId3" Type="http://schemas.openxmlformats.org/officeDocument/2006/relationships/hyperlink" Target="http://www.sec.gov/edgar-next" TargetMode="External"/><Relationship Id="rId7" Type="http://schemas.openxmlformats.org/officeDocument/2006/relationships/hyperlink" Target="https://www.sec.gov/files/edgar/filer-information/reset-passphras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pi-bravo.edgarfiling.sec.gov/docs/index.html" TargetMode="External"/><Relationship Id="rId5" Type="http://schemas.openxmlformats.org/officeDocument/2006/relationships/hyperlink" Target="https://www.sec.gov/files/edgar/filer-information/api-overview.pdf" TargetMode="External"/><Relationship Id="rId4" Type="http://schemas.openxmlformats.org/officeDocument/2006/relationships/hyperlink" Target="https://www.sec.gov/files/edgar-next-filer-testing-guidance.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ec.gov/edgar-next/#support" TargetMode="External"/><Relationship Id="rId7" Type="http://schemas.openxmlformats.org/officeDocument/2006/relationships/hyperlink" Target="mailto:EDGARNextBeta@sec.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playlist?list=PLrB8PjaXSV6tgdYY2W7MRtuOIDBr1p8Vt" TargetMode="External"/><Relationship Id="rId5" Type="http://schemas.openxmlformats.org/officeDocument/2006/relationships/hyperlink" Target="http://www.sec.gov/edgar-next" TargetMode="External"/><Relationship Id="rId4" Type="http://schemas.openxmlformats.org/officeDocument/2006/relationships/hyperlink" Target="https://www.sec.gov/edgar-next/#suppor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https://www.sec.gov/rules-regulations/2024/09/edgar-next#33-11313fin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ec.gov/rules-regulations/2024/09/edgar-next#33-11313fin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916-1F12-1A4C-BF91-1297DD89F202}"/>
              </a:ext>
            </a:extLst>
          </p:cNvPr>
          <p:cNvSpPr>
            <a:spLocks noGrp="1"/>
          </p:cNvSpPr>
          <p:nvPr>
            <p:ph type="ctrTitle"/>
          </p:nvPr>
        </p:nvSpPr>
        <p:spPr>
          <a:xfrm>
            <a:off x="7936" y="2410177"/>
            <a:ext cx="12199935" cy="1018823"/>
          </a:xfrm>
        </p:spPr>
        <p:txBody>
          <a:bodyPr vert="horz" lIns="91440" tIns="45720" rIns="91440" bIns="45720" rtlCol="0" anchor="t">
            <a:normAutofit/>
          </a:bodyPr>
          <a:lstStyle/>
          <a:p>
            <a:r>
              <a:rPr lang="en-US" spc="300" dirty="0">
                <a:solidFill>
                  <a:schemeClr val="lt1"/>
                </a:solidFill>
                <a:latin typeface="Century Gothic"/>
              </a:rPr>
              <a:t>EDGAR NEXT</a:t>
            </a:r>
            <a:endParaRPr lang="en-US" dirty="0"/>
          </a:p>
        </p:txBody>
      </p:sp>
      <p:sp>
        <p:nvSpPr>
          <p:cNvPr id="3" name="Subtitle 2">
            <a:extLst>
              <a:ext uri="{FF2B5EF4-FFF2-40B4-BE49-F238E27FC236}">
                <a16:creationId xmlns:a16="http://schemas.microsoft.com/office/drawing/2014/main" id="{6C65904F-D054-7A47-9685-A968E165E93B}"/>
              </a:ext>
            </a:extLst>
          </p:cNvPr>
          <p:cNvSpPr>
            <a:spLocks noGrp="1"/>
          </p:cNvSpPr>
          <p:nvPr>
            <p:ph type="subTitle" idx="1"/>
          </p:nvPr>
        </p:nvSpPr>
        <p:spPr>
          <a:xfrm>
            <a:off x="1" y="4168904"/>
            <a:ext cx="12191998" cy="1804444"/>
          </a:xfrm>
        </p:spPr>
        <p:txBody>
          <a:bodyPr vert="horz" lIns="91440" tIns="45720" rIns="91440" bIns="45720" rtlCol="0" anchor="t">
            <a:normAutofit/>
          </a:bodyPr>
          <a:lstStyle/>
          <a:p>
            <a:r>
              <a:rPr lang="en-US" sz="2000">
                <a:latin typeface="Century Gothic"/>
                <a:cs typeface="Arial"/>
              </a:rPr>
              <a:t>SEC EDGAR Business Office (EBO)</a:t>
            </a:r>
          </a:p>
          <a:p>
            <a:r>
              <a:rPr lang="en-US" sz="1600">
                <a:latin typeface="Arial"/>
                <a:cs typeface="Arial"/>
              </a:rPr>
              <a:t>October 23, 2024  | 2:00 – 3:30 pm</a:t>
            </a:r>
          </a:p>
          <a:p>
            <a:endParaRPr lang="en-US" sz="1800">
              <a:latin typeface="Century Gothic"/>
            </a:endParaRPr>
          </a:p>
        </p:txBody>
      </p:sp>
      <p:sp>
        <p:nvSpPr>
          <p:cNvPr id="4" name="TextBox 3">
            <a:extLst>
              <a:ext uri="{FF2B5EF4-FFF2-40B4-BE49-F238E27FC236}">
                <a16:creationId xmlns:a16="http://schemas.microsoft.com/office/drawing/2014/main" id="{B543F587-6054-0AEB-431B-144736F65B41}"/>
              </a:ext>
            </a:extLst>
          </p:cNvPr>
          <p:cNvSpPr txBox="1"/>
          <p:nvPr/>
        </p:nvSpPr>
        <p:spPr>
          <a:xfrm>
            <a:off x="7936" y="3244334"/>
            <a:ext cx="12191999" cy="584775"/>
          </a:xfrm>
          <a:prstGeom prst="rect">
            <a:avLst/>
          </a:prstGeom>
          <a:noFill/>
        </p:spPr>
        <p:txBody>
          <a:bodyPr wrap="square" lIns="91440" tIns="45720" rIns="91440" bIns="45720" rtlCol="0" anchor="t">
            <a:spAutoFit/>
          </a:bodyPr>
          <a:lstStyle/>
          <a:p>
            <a:pPr algn="ctr"/>
            <a:r>
              <a:rPr lang="en-US" sz="3200" spc="300">
                <a:solidFill>
                  <a:schemeClr val="lt1"/>
                </a:solidFill>
                <a:latin typeface="Century Gothic"/>
              </a:rPr>
              <a:t>KICK-OFF WEBINAR</a:t>
            </a:r>
            <a:endParaRPr lang="en-US" sz="3200" dirty="0">
              <a:solidFill>
                <a:schemeClr val="lt1"/>
              </a:solidFill>
            </a:endParaRPr>
          </a:p>
        </p:txBody>
      </p:sp>
    </p:spTree>
    <p:extLst>
      <p:ext uri="{BB962C8B-B14F-4D97-AF65-F5344CB8AC3E}">
        <p14:creationId xmlns:p14="http://schemas.microsoft.com/office/powerpoint/2010/main" val="12097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0BCD-46F8-489B-B31A-5A0DBDDDF01C}"/>
              </a:ext>
            </a:extLst>
          </p:cNvPr>
          <p:cNvSpPr>
            <a:spLocks noGrp="1"/>
          </p:cNvSpPr>
          <p:nvPr>
            <p:ph type="title"/>
          </p:nvPr>
        </p:nvSpPr>
        <p:spPr>
          <a:xfrm>
            <a:off x="752355" y="738768"/>
            <a:ext cx="11008236" cy="1325563"/>
          </a:xfrm>
        </p:spPr>
        <p:txBody>
          <a:bodyPr>
            <a:normAutofit/>
          </a:bodyPr>
          <a:lstStyle/>
          <a:p>
            <a:r>
              <a:rPr lang="en-US">
                <a:latin typeface="Century Gothic"/>
              </a:rPr>
              <a:t>Key Changes </a:t>
            </a:r>
            <a:br>
              <a:rPr lang="en-US" sz="4000" b="1">
                <a:solidFill>
                  <a:srgbClr val="FAC710"/>
                </a:solidFill>
                <a:latin typeface="Century Gothic"/>
              </a:rPr>
            </a:br>
            <a:r>
              <a:rPr lang="en-US" sz="3600">
                <a:solidFill>
                  <a:schemeClr val="accent3"/>
                </a:solidFill>
                <a:latin typeface="Century Gothic"/>
              </a:rPr>
              <a:t>LOGIN.GOV credentials</a:t>
            </a:r>
          </a:p>
        </p:txBody>
      </p:sp>
      <p:sp>
        <p:nvSpPr>
          <p:cNvPr id="4" name="Slide Number Placeholder 3">
            <a:extLst>
              <a:ext uri="{FF2B5EF4-FFF2-40B4-BE49-F238E27FC236}">
                <a16:creationId xmlns:a16="http://schemas.microsoft.com/office/drawing/2014/main" id="{D2F17E92-EF5B-4574-5196-F86EF187E912}"/>
              </a:ext>
            </a:extLst>
          </p:cNvPr>
          <p:cNvSpPr>
            <a:spLocks noGrp="1"/>
          </p:cNvSpPr>
          <p:nvPr>
            <p:ph type="sldNum" sz="quarter" idx="12"/>
          </p:nvPr>
        </p:nvSpPr>
        <p:spPr/>
        <p:txBody>
          <a:bodyPr/>
          <a:lstStyle/>
          <a:p>
            <a:fld id="{3A321C34-B6FA-204D-BF19-5DB858CAFE8C}" type="slidenum">
              <a:rPr lang="en-US" smtClean="0"/>
              <a:t>10</a:t>
            </a:fld>
            <a:endParaRPr lang="en-US"/>
          </a:p>
        </p:txBody>
      </p:sp>
      <p:sp>
        <p:nvSpPr>
          <p:cNvPr id="5" name="Content Placeholder 4">
            <a:extLst>
              <a:ext uri="{FF2B5EF4-FFF2-40B4-BE49-F238E27FC236}">
                <a16:creationId xmlns:a16="http://schemas.microsoft.com/office/drawing/2014/main" id="{FCFAE166-46CF-8DF7-4A32-5E370AC2BAC4}"/>
              </a:ext>
            </a:extLst>
          </p:cNvPr>
          <p:cNvSpPr>
            <a:spLocks noGrp="1"/>
          </p:cNvSpPr>
          <p:nvPr>
            <p:ph idx="1"/>
          </p:nvPr>
        </p:nvSpPr>
        <p:spPr>
          <a:xfrm>
            <a:off x="838200" y="2366479"/>
            <a:ext cx="10515600" cy="3536664"/>
          </a:xfrm>
        </p:spPr>
        <p:txBody>
          <a:bodyPr vert="horz" lIns="91440" tIns="45720" rIns="91440" bIns="45720" rtlCol="0" anchor="t">
            <a:noAutofit/>
          </a:bodyPr>
          <a:lstStyle/>
          <a:p>
            <a:pPr marL="457200" indent="-457200">
              <a:spcBef>
                <a:spcPts val="1200"/>
              </a:spcBef>
              <a:spcAft>
                <a:spcPts val="1200"/>
              </a:spcAft>
              <a:buFont typeface="Arial"/>
              <a:buChar char="•"/>
            </a:pPr>
            <a:r>
              <a:rPr lang="en-US">
                <a:solidFill>
                  <a:schemeClr val="tx1"/>
                </a:solidFill>
                <a:latin typeface="+mn-lt"/>
                <a:cs typeface="Arial"/>
              </a:rPr>
              <a:t>Each individual who seeks to access EDGAR must present Login.gov individual account credentials.</a:t>
            </a:r>
            <a:endParaRPr lang="en-US" i="1">
              <a:solidFill>
                <a:schemeClr val="tx1"/>
              </a:solidFill>
              <a:latin typeface="+mn-lt"/>
              <a:cs typeface="Arial"/>
            </a:endParaRPr>
          </a:p>
          <a:p>
            <a:pPr marL="457200" indent="-457200">
              <a:spcBef>
                <a:spcPts val="1200"/>
              </a:spcBef>
              <a:spcAft>
                <a:spcPts val="1200"/>
              </a:spcAft>
              <a:buFont typeface="Arial"/>
              <a:buChar char="•"/>
            </a:pPr>
            <a:r>
              <a:rPr lang="en-US">
                <a:solidFill>
                  <a:schemeClr val="tx1"/>
                </a:solidFill>
                <a:latin typeface="+mn-lt"/>
                <a:cs typeface="Arial"/>
              </a:rPr>
              <a:t>Note that you need Login.gov credentials to access Adopting Beta as well.</a:t>
            </a:r>
            <a:endParaRPr lang="en-US">
              <a:solidFill>
                <a:schemeClr val="tx1"/>
              </a:solidFill>
              <a:latin typeface="+mn-lt"/>
              <a:ea typeface="Calibri"/>
              <a:cs typeface="Calibri"/>
            </a:endParaRPr>
          </a:p>
          <a:p>
            <a:pPr>
              <a:spcBef>
                <a:spcPts val="1200"/>
              </a:spcBef>
              <a:spcAft>
                <a:spcPts val="1200"/>
              </a:spcAft>
            </a:pPr>
            <a:endParaRPr lang="en-US" i="1">
              <a:solidFill>
                <a:schemeClr val="accent1"/>
              </a:solidFill>
            </a:endParaRPr>
          </a:p>
          <a:p>
            <a:endParaRPr lang="en-US" sz="2200">
              <a:solidFill>
                <a:srgbClr val="003864"/>
              </a:solidFill>
            </a:endParaRPr>
          </a:p>
          <a:p>
            <a:endParaRPr lang="en-US"/>
          </a:p>
        </p:txBody>
      </p:sp>
    </p:spTree>
    <p:extLst>
      <p:ext uri="{BB962C8B-B14F-4D97-AF65-F5344CB8AC3E}">
        <p14:creationId xmlns:p14="http://schemas.microsoft.com/office/powerpoint/2010/main" val="22317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0BCD-46F8-489B-B31A-5A0DBDDDF01C}"/>
              </a:ext>
            </a:extLst>
          </p:cNvPr>
          <p:cNvSpPr>
            <a:spLocks noGrp="1"/>
          </p:cNvSpPr>
          <p:nvPr>
            <p:ph type="title"/>
          </p:nvPr>
        </p:nvSpPr>
        <p:spPr>
          <a:xfrm>
            <a:off x="752355" y="479460"/>
            <a:ext cx="11008236" cy="1325563"/>
          </a:xfrm>
        </p:spPr>
        <p:txBody>
          <a:bodyPr>
            <a:normAutofit/>
          </a:bodyPr>
          <a:lstStyle/>
          <a:p>
            <a:r>
              <a:rPr lang="en-US">
                <a:latin typeface="Century Gothic"/>
              </a:rPr>
              <a:t>Key Changes </a:t>
            </a:r>
            <a:br>
              <a:rPr lang="en-US" sz="4000" b="1">
                <a:solidFill>
                  <a:srgbClr val="FAC710"/>
                </a:solidFill>
                <a:latin typeface="Century Gothic"/>
              </a:rPr>
            </a:br>
            <a:r>
              <a:rPr lang="en-US" sz="3600">
                <a:solidFill>
                  <a:schemeClr val="accent3"/>
                </a:solidFill>
                <a:latin typeface="Century Gothic"/>
              </a:rPr>
              <a:t>LOGIN.GOV credentials</a:t>
            </a:r>
          </a:p>
        </p:txBody>
      </p:sp>
      <p:sp>
        <p:nvSpPr>
          <p:cNvPr id="4" name="Slide Number Placeholder 3">
            <a:extLst>
              <a:ext uri="{FF2B5EF4-FFF2-40B4-BE49-F238E27FC236}">
                <a16:creationId xmlns:a16="http://schemas.microsoft.com/office/drawing/2014/main" id="{D2F17E92-EF5B-4574-5196-F86EF187E912}"/>
              </a:ext>
            </a:extLst>
          </p:cNvPr>
          <p:cNvSpPr>
            <a:spLocks noGrp="1"/>
          </p:cNvSpPr>
          <p:nvPr>
            <p:ph type="sldNum" sz="quarter" idx="12"/>
          </p:nvPr>
        </p:nvSpPr>
        <p:spPr/>
        <p:txBody>
          <a:bodyPr/>
          <a:lstStyle/>
          <a:p>
            <a:fld id="{3A321C34-B6FA-204D-BF19-5DB858CAFE8C}" type="slidenum">
              <a:rPr lang="en-US" smtClean="0"/>
              <a:t>11</a:t>
            </a:fld>
            <a:endParaRPr lang="en-US"/>
          </a:p>
        </p:txBody>
      </p:sp>
      <p:sp>
        <p:nvSpPr>
          <p:cNvPr id="5" name="Content Placeholder 4">
            <a:extLst>
              <a:ext uri="{FF2B5EF4-FFF2-40B4-BE49-F238E27FC236}">
                <a16:creationId xmlns:a16="http://schemas.microsoft.com/office/drawing/2014/main" id="{FCFAE166-46CF-8DF7-4A32-5E370AC2BAC4}"/>
              </a:ext>
            </a:extLst>
          </p:cNvPr>
          <p:cNvSpPr>
            <a:spLocks noGrp="1"/>
          </p:cNvSpPr>
          <p:nvPr>
            <p:ph idx="1"/>
          </p:nvPr>
        </p:nvSpPr>
        <p:spPr>
          <a:xfrm>
            <a:off x="838200" y="2079876"/>
            <a:ext cx="10515600" cy="4298664"/>
          </a:xfrm>
        </p:spPr>
        <p:txBody>
          <a:bodyPr vert="horz" lIns="91440" tIns="45720" rIns="91440" bIns="45720" rtlCol="0" anchor="t">
            <a:noAutofit/>
          </a:bodyPr>
          <a:lstStyle/>
          <a:p>
            <a:pPr marL="457200" indent="-457200">
              <a:spcBef>
                <a:spcPts val="1200"/>
              </a:spcBef>
              <a:spcAft>
                <a:spcPts val="1200"/>
              </a:spcAft>
              <a:buFont typeface="Arial"/>
              <a:buChar char="•"/>
            </a:pPr>
            <a:r>
              <a:rPr lang="en-US">
                <a:solidFill>
                  <a:schemeClr val="tx1"/>
                </a:solidFill>
                <a:latin typeface="+mn-lt"/>
                <a:ea typeface="Calibri"/>
                <a:cs typeface="Calibri"/>
              </a:rPr>
              <a:t>Obtain credentials from Login.gov by going to the home</a:t>
            </a:r>
            <a:r>
              <a:rPr lang="en-US">
                <a:solidFill>
                  <a:schemeClr val="tx1"/>
                </a:solidFill>
                <a:latin typeface="+mn-lt"/>
                <a:cs typeface="Arial"/>
              </a:rPr>
              <a:t>page of the </a:t>
            </a:r>
            <a:r>
              <a:rPr lang="en-US">
                <a:solidFill>
                  <a:schemeClr val="accent3"/>
                </a:solidFill>
                <a:latin typeface="+mn-lt"/>
                <a:cs typeface="Arial"/>
                <a:hlinkClick r:id="rId2">
                  <a:extLst>
                    <a:ext uri="{A12FA001-AC4F-418D-AE19-62706E023703}">
                      <ahyp:hlinkClr xmlns:ahyp="http://schemas.microsoft.com/office/drawing/2018/hyperlinkcolor" val="tx"/>
                    </a:ext>
                  </a:extLst>
                </a:hlinkClick>
              </a:rPr>
              <a:t>Beta EDGAR Filer Management website</a:t>
            </a:r>
            <a:r>
              <a:rPr lang="en-US">
                <a:solidFill>
                  <a:schemeClr val="accent3"/>
                </a:solidFill>
                <a:latin typeface="+mn-lt"/>
                <a:cs typeface="Arial"/>
              </a:rPr>
              <a:t> </a:t>
            </a:r>
            <a:r>
              <a:rPr lang="en-US" i="1">
                <a:solidFill>
                  <a:schemeClr val="tx1"/>
                </a:solidFill>
                <a:latin typeface="+mn-lt"/>
                <a:cs typeface="Arial"/>
              </a:rPr>
              <a:t>(</a:t>
            </a:r>
            <a:r>
              <a:rPr lang="en-US" i="1">
                <a:solidFill>
                  <a:schemeClr val="tx1"/>
                </a:solidFill>
                <a:latin typeface="+mn-lt"/>
                <a:cs typeface="Arial"/>
                <a:hlinkClick r:id="rId2">
                  <a:extLst>
                    <a:ext uri="{A12FA001-AC4F-418D-AE19-62706E023703}">
                      <ahyp:hlinkClr xmlns:ahyp="http://schemas.microsoft.com/office/drawing/2018/hyperlinkcolor" val="tx"/>
                    </a:ext>
                  </a:extLst>
                </a:hlinkClick>
              </a:rPr>
              <a:t>https://filermanagement-bravo.edgarfiling.sec.gov/</a:t>
            </a:r>
            <a:r>
              <a:rPr lang="en-US" i="1">
                <a:solidFill>
                  <a:schemeClr val="tx1"/>
                </a:solidFill>
                <a:latin typeface="+mn-lt"/>
                <a:cs typeface="Arial"/>
              </a:rPr>
              <a:t>) </a:t>
            </a:r>
            <a:r>
              <a:rPr lang="en-US">
                <a:solidFill>
                  <a:schemeClr val="tx1"/>
                </a:solidFill>
                <a:latin typeface="+mn-lt"/>
                <a:cs typeface="Arial"/>
              </a:rPr>
              <a:t>and selecting "Sign in with Login.gov."</a:t>
            </a:r>
            <a:endParaRPr lang="en-US" i="1">
              <a:solidFill>
                <a:schemeClr val="tx1"/>
              </a:solidFill>
              <a:latin typeface="Arial"/>
              <a:ea typeface="Calibri"/>
              <a:cs typeface="Calibri"/>
            </a:endParaRPr>
          </a:p>
          <a:p>
            <a:pPr marL="457200" indent="-457200">
              <a:spcBef>
                <a:spcPts val="1200"/>
              </a:spcBef>
              <a:spcAft>
                <a:spcPts val="1200"/>
              </a:spcAft>
              <a:buFont typeface="Arial"/>
              <a:buChar char="•"/>
            </a:pPr>
            <a:r>
              <a:rPr lang="en-US">
                <a:solidFill>
                  <a:schemeClr val="tx1"/>
                </a:solidFill>
                <a:latin typeface="Arial"/>
                <a:cs typeface="Arial"/>
              </a:rPr>
              <a:t>You will be redirected to Login.gov to create credentials.</a:t>
            </a:r>
            <a:endParaRPr lang="en-US" i="1">
              <a:solidFill>
                <a:schemeClr val="tx1"/>
              </a:solidFill>
              <a:latin typeface="Arial"/>
              <a:ea typeface="Calibri"/>
              <a:cs typeface="Calibri"/>
            </a:endParaRPr>
          </a:p>
          <a:p>
            <a:pPr marL="457200" indent="-457200">
              <a:spcBef>
                <a:spcPts val="1200"/>
              </a:spcBef>
              <a:spcAft>
                <a:spcPts val="1200"/>
              </a:spcAft>
              <a:buFont typeface="Arial"/>
              <a:buChar char="•"/>
            </a:pPr>
            <a:r>
              <a:rPr lang="en-US">
                <a:solidFill>
                  <a:schemeClr val="tx1"/>
                </a:solidFill>
                <a:latin typeface="Arial"/>
                <a:cs typeface="Arial"/>
              </a:rPr>
              <a:t>You are </a:t>
            </a:r>
            <a:r>
              <a:rPr lang="en-US" i="1" u="sng">
                <a:solidFill>
                  <a:schemeClr val="tx1"/>
                </a:solidFill>
                <a:latin typeface="Arial"/>
                <a:cs typeface="Arial"/>
              </a:rPr>
              <a:t>not</a:t>
            </a:r>
            <a:r>
              <a:rPr lang="en-US">
                <a:solidFill>
                  <a:schemeClr val="tx1"/>
                </a:solidFill>
                <a:latin typeface="Arial"/>
                <a:cs typeface="Arial"/>
              </a:rPr>
              <a:t> creating test credentials.</a:t>
            </a:r>
            <a:endParaRPr lang="en-US" i="1">
              <a:solidFill>
                <a:schemeClr val="tx1"/>
              </a:solidFill>
              <a:latin typeface="Arial"/>
              <a:ea typeface="Calibri"/>
              <a:cs typeface="Calibri"/>
            </a:endParaRPr>
          </a:p>
          <a:p>
            <a:pPr marL="1028700" lvl="2" indent="-457200">
              <a:buFont typeface="Courier New"/>
              <a:buChar char="o"/>
            </a:pPr>
            <a:r>
              <a:rPr lang="en-US" sz="2200">
                <a:solidFill>
                  <a:schemeClr val="tx1"/>
                </a:solidFill>
                <a:latin typeface="Arial"/>
                <a:cs typeface="Arial"/>
              </a:rPr>
              <a:t>The Login.gov credentials you create will remain valid.</a:t>
            </a:r>
            <a:endParaRPr lang="en-US" sz="2200">
              <a:solidFill>
                <a:schemeClr val="tx1"/>
              </a:solidFill>
            </a:endParaRPr>
          </a:p>
          <a:p>
            <a:pPr marL="1028700" lvl="2" indent="-457200">
              <a:buFont typeface="Courier New"/>
              <a:buChar char="o"/>
            </a:pPr>
            <a:r>
              <a:rPr lang="en-US" sz="2200">
                <a:solidFill>
                  <a:schemeClr val="tx1"/>
                </a:solidFill>
                <a:latin typeface="Arial"/>
                <a:cs typeface="Arial"/>
              </a:rPr>
              <a:t>Consider creating credentials that you will use for EDGAR in the future.</a:t>
            </a:r>
            <a:endParaRPr lang="en-US" sz="2200">
              <a:solidFill>
                <a:schemeClr val="tx1"/>
              </a:solidFill>
            </a:endParaRPr>
          </a:p>
          <a:p>
            <a:endParaRPr lang="en-US"/>
          </a:p>
        </p:txBody>
      </p:sp>
    </p:spTree>
    <p:extLst>
      <p:ext uri="{BB962C8B-B14F-4D97-AF65-F5344CB8AC3E}">
        <p14:creationId xmlns:p14="http://schemas.microsoft.com/office/powerpoint/2010/main" val="287273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0BCD-46F8-489B-B31A-5A0DBDDDF01C}"/>
              </a:ext>
            </a:extLst>
          </p:cNvPr>
          <p:cNvSpPr>
            <a:spLocks noGrp="1"/>
          </p:cNvSpPr>
          <p:nvPr>
            <p:ph type="title"/>
          </p:nvPr>
        </p:nvSpPr>
        <p:spPr>
          <a:xfrm>
            <a:off x="838200" y="583489"/>
            <a:ext cx="11642766" cy="1325563"/>
          </a:xfrm>
        </p:spPr>
        <p:txBody>
          <a:bodyPr>
            <a:normAutofit/>
          </a:bodyPr>
          <a:lstStyle/>
          <a:p>
            <a:r>
              <a:rPr lang="en-US">
                <a:latin typeface="Century Gothic"/>
              </a:rPr>
              <a:t>Key changes</a:t>
            </a:r>
            <a:br>
              <a:rPr lang="en-US" sz="4200">
                <a:latin typeface="Century Gothic"/>
              </a:rPr>
            </a:br>
            <a:r>
              <a:rPr lang="en-US" sz="3600">
                <a:solidFill>
                  <a:schemeClr val="accent3"/>
                </a:solidFill>
                <a:latin typeface="Century Gothic"/>
              </a:rPr>
              <a:t>LOGIN.GOV CREDENTIALS</a:t>
            </a:r>
          </a:p>
        </p:txBody>
      </p:sp>
      <p:sp>
        <p:nvSpPr>
          <p:cNvPr id="4" name="Slide Number Placeholder 3">
            <a:extLst>
              <a:ext uri="{FF2B5EF4-FFF2-40B4-BE49-F238E27FC236}">
                <a16:creationId xmlns:a16="http://schemas.microsoft.com/office/drawing/2014/main" id="{D2F17E92-EF5B-4574-5196-F86EF187E912}"/>
              </a:ext>
            </a:extLst>
          </p:cNvPr>
          <p:cNvSpPr>
            <a:spLocks noGrp="1"/>
          </p:cNvSpPr>
          <p:nvPr>
            <p:ph type="sldNum" sz="quarter" idx="12"/>
          </p:nvPr>
        </p:nvSpPr>
        <p:spPr/>
        <p:txBody>
          <a:bodyPr/>
          <a:lstStyle/>
          <a:p>
            <a:fld id="{3A321C34-B6FA-204D-BF19-5DB858CAFE8C}" type="slidenum">
              <a:rPr lang="en-US" smtClean="0"/>
              <a:t>12</a:t>
            </a:fld>
            <a:endParaRPr lang="en-US"/>
          </a:p>
        </p:txBody>
      </p:sp>
      <p:sp>
        <p:nvSpPr>
          <p:cNvPr id="5" name="Content Placeholder 4">
            <a:extLst>
              <a:ext uri="{FF2B5EF4-FFF2-40B4-BE49-F238E27FC236}">
                <a16:creationId xmlns:a16="http://schemas.microsoft.com/office/drawing/2014/main" id="{FCFAE166-46CF-8DF7-4A32-5E370AC2BAC4}"/>
              </a:ext>
            </a:extLst>
          </p:cNvPr>
          <p:cNvSpPr>
            <a:spLocks noGrp="1"/>
          </p:cNvSpPr>
          <p:nvPr>
            <p:ph idx="1"/>
          </p:nvPr>
        </p:nvSpPr>
        <p:spPr>
          <a:xfrm>
            <a:off x="838200" y="2187269"/>
            <a:ext cx="10515600" cy="4493234"/>
          </a:xfrm>
        </p:spPr>
        <p:txBody>
          <a:bodyPr vert="horz" lIns="91440" tIns="45720" rIns="91440" bIns="45720" rtlCol="0" anchor="t">
            <a:noAutofit/>
          </a:bodyPr>
          <a:lstStyle/>
          <a:p>
            <a:pPr marL="342900" indent="-342900">
              <a:spcAft>
                <a:spcPts val="1200"/>
              </a:spcAft>
              <a:buFont typeface="Arial,Sans-Serif"/>
              <a:buChar char="•"/>
            </a:pPr>
            <a:r>
              <a:rPr lang="en-US">
                <a:solidFill>
                  <a:schemeClr val="tx1"/>
                </a:solidFill>
                <a:latin typeface="Arial"/>
                <a:cs typeface="Arial"/>
              </a:rPr>
              <a:t>Provide an email address to Login.gov that matches the email address you intend to use for EDGAR.</a:t>
            </a:r>
          </a:p>
          <a:p>
            <a:pPr marL="342900" indent="-342900">
              <a:spcAft>
                <a:spcPts val="1200"/>
              </a:spcAft>
              <a:buFont typeface="Arial,Sans-Serif"/>
              <a:buChar char="•"/>
            </a:pPr>
            <a:r>
              <a:rPr lang="en-US">
                <a:solidFill>
                  <a:schemeClr val="tx1"/>
                </a:solidFill>
                <a:latin typeface="Arial"/>
                <a:cs typeface="Arial"/>
              </a:rPr>
              <a:t>EDGAR uses the email address provided to Login.gov for identification and notification, and the email address is visible to others on the dashboard.</a:t>
            </a:r>
          </a:p>
          <a:p>
            <a:pPr marL="1028700" lvl="2" indent="-342900">
              <a:lnSpc>
                <a:spcPct val="90000"/>
              </a:lnSpc>
              <a:spcBef>
                <a:spcPts val="1000"/>
              </a:spcBef>
              <a:buFont typeface="Courier New" panose="02070309020205020404" pitchFamily="49" charset="0"/>
              <a:buChar char="o"/>
            </a:pPr>
            <a:r>
              <a:rPr lang="en-US" sz="2400">
                <a:solidFill>
                  <a:schemeClr val="tx1"/>
                </a:solidFill>
                <a:latin typeface="Arial"/>
                <a:cs typeface="Arial"/>
              </a:rPr>
              <a:t>Consider providing to Login.gov a different email address than that used for personal purposes.</a:t>
            </a:r>
          </a:p>
        </p:txBody>
      </p:sp>
    </p:spTree>
    <p:extLst>
      <p:ext uri="{BB962C8B-B14F-4D97-AF65-F5344CB8AC3E}">
        <p14:creationId xmlns:p14="http://schemas.microsoft.com/office/powerpoint/2010/main" val="63871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0BCD-46F8-489B-B31A-5A0DBDDDF01C}"/>
              </a:ext>
            </a:extLst>
          </p:cNvPr>
          <p:cNvSpPr>
            <a:spLocks noGrp="1"/>
          </p:cNvSpPr>
          <p:nvPr>
            <p:ph type="title"/>
          </p:nvPr>
        </p:nvSpPr>
        <p:spPr>
          <a:xfrm>
            <a:off x="838200" y="665376"/>
            <a:ext cx="11642766" cy="1325563"/>
          </a:xfrm>
        </p:spPr>
        <p:txBody>
          <a:bodyPr>
            <a:normAutofit/>
          </a:bodyPr>
          <a:lstStyle/>
          <a:p>
            <a:r>
              <a:rPr lang="en-US" dirty="0">
                <a:latin typeface="Century Gothic"/>
              </a:rPr>
              <a:t>Key changes</a:t>
            </a:r>
            <a:br>
              <a:rPr lang="en-US" sz="4200" dirty="0">
                <a:latin typeface="Century Gothic"/>
              </a:rPr>
            </a:br>
            <a:r>
              <a:rPr lang="en-US" sz="3600" dirty="0">
                <a:solidFill>
                  <a:schemeClr val="accent3"/>
                </a:solidFill>
                <a:latin typeface="Century Gothic"/>
              </a:rPr>
              <a:t>LOGIN.GOV CREDENTIALS</a:t>
            </a:r>
          </a:p>
        </p:txBody>
      </p:sp>
      <p:sp>
        <p:nvSpPr>
          <p:cNvPr id="4" name="Slide Number Placeholder 3">
            <a:extLst>
              <a:ext uri="{FF2B5EF4-FFF2-40B4-BE49-F238E27FC236}">
                <a16:creationId xmlns:a16="http://schemas.microsoft.com/office/drawing/2014/main" id="{D2F17E92-EF5B-4574-5196-F86EF187E912}"/>
              </a:ext>
            </a:extLst>
          </p:cNvPr>
          <p:cNvSpPr>
            <a:spLocks noGrp="1"/>
          </p:cNvSpPr>
          <p:nvPr>
            <p:ph type="sldNum" sz="quarter" idx="12"/>
          </p:nvPr>
        </p:nvSpPr>
        <p:spPr/>
        <p:txBody>
          <a:bodyPr/>
          <a:lstStyle/>
          <a:p>
            <a:fld id="{3A321C34-B6FA-204D-BF19-5DB858CAFE8C}" type="slidenum">
              <a:rPr lang="en-US" smtClean="0"/>
              <a:t>13</a:t>
            </a:fld>
            <a:endParaRPr lang="en-US"/>
          </a:p>
        </p:txBody>
      </p:sp>
      <p:sp>
        <p:nvSpPr>
          <p:cNvPr id="5" name="Content Placeholder 4">
            <a:extLst>
              <a:ext uri="{FF2B5EF4-FFF2-40B4-BE49-F238E27FC236}">
                <a16:creationId xmlns:a16="http://schemas.microsoft.com/office/drawing/2014/main" id="{FCFAE166-46CF-8DF7-4A32-5E370AC2BAC4}"/>
              </a:ext>
            </a:extLst>
          </p:cNvPr>
          <p:cNvSpPr>
            <a:spLocks noGrp="1"/>
          </p:cNvSpPr>
          <p:nvPr>
            <p:ph idx="1"/>
          </p:nvPr>
        </p:nvSpPr>
        <p:spPr>
          <a:xfrm>
            <a:off x="838200" y="2269156"/>
            <a:ext cx="10515600" cy="4493234"/>
          </a:xfrm>
        </p:spPr>
        <p:txBody>
          <a:bodyPr vert="horz" lIns="91440" tIns="45720" rIns="91440" bIns="45720" rtlCol="0" anchor="t">
            <a:noAutofit/>
          </a:bodyPr>
          <a:lstStyle/>
          <a:p>
            <a:pPr marL="342900" indent="-342900">
              <a:spcAft>
                <a:spcPts val="1200"/>
              </a:spcAft>
              <a:buFont typeface="Arial,Sans-Serif"/>
              <a:buChar char="•"/>
            </a:pPr>
            <a:r>
              <a:rPr lang="en-US" dirty="0">
                <a:solidFill>
                  <a:schemeClr val="tx1"/>
                </a:solidFill>
                <a:latin typeface="Arial"/>
                <a:cs typeface="Arial"/>
              </a:rPr>
              <a:t>You will be prompted to select a multifactor authentication method that you must complete each time you present your Login.gov credentials to EDGAR. </a:t>
            </a:r>
          </a:p>
          <a:p>
            <a:pPr marL="342900" indent="-342900">
              <a:buFont typeface="Arial,Sans-Serif"/>
              <a:buChar char="•"/>
            </a:pPr>
            <a:r>
              <a:rPr lang="en-US" dirty="0">
                <a:solidFill>
                  <a:schemeClr val="tx1"/>
                </a:solidFill>
                <a:latin typeface="Arial"/>
                <a:cs typeface="Arial"/>
              </a:rPr>
              <a:t>Review the several different options for multifactor authentication available on Login.gov and select one.</a:t>
            </a:r>
          </a:p>
          <a:p>
            <a:pPr marL="457200" lvl="1" indent="-457200">
              <a:lnSpc>
                <a:spcPct val="90000"/>
              </a:lnSpc>
              <a:spcBef>
                <a:spcPts val="1000"/>
              </a:spcBef>
              <a:buChar char="•"/>
            </a:pPr>
            <a:endParaRPr lang="en-US" sz="2400" dirty="0">
              <a:latin typeface="Arial"/>
              <a:cs typeface="Arial"/>
            </a:endParaRPr>
          </a:p>
        </p:txBody>
      </p:sp>
    </p:spTree>
    <p:extLst>
      <p:ext uri="{BB962C8B-B14F-4D97-AF65-F5344CB8AC3E}">
        <p14:creationId xmlns:p14="http://schemas.microsoft.com/office/powerpoint/2010/main" val="170116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6AFBC1-3115-0722-330A-DFEF22D5037F}"/>
              </a:ext>
              <a:ext uri="{C183D7F6-B498-43B3-948B-1728B52AA6E4}">
                <adec:decorative xmlns:adec="http://schemas.microsoft.com/office/drawing/2017/decorative" val="1"/>
              </a:ext>
            </a:extLst>
          </p:cNvPr>
          <p:cNvSpPr>
            <a:spLocks noGrp="1"/>
          </p:cNvSpPr>
          <p:nvPr>
            <p:ph type="title"/>
          </p:nvPr>
        </p:nvSpPr>
        <p:spPr>
          <a:xfrm>
            <a:off x="4128088" y="-442534"/>
            <a:ext cx="4306049" cy="350603"/>
          </a:xfrm>
        </p:spPr>
        <p:txBody>
          <a:bodyPr>
            <a:normAutofit/>
          </a:bodyPr>
          <a:lstStyle/>
          <a:p>
            <a:pPr rtl="0"/>
            <a:r>
              <a:rPr lang="en-US" sz="800" i="1" dirty="0">
                <a:solidFill>
                  <a:srgbClr val="003864"/>
                </a:solidFill>
              </a:rPr>
              <a:t>graphic OUTLINING how </a:t>
            </a:r>
            <a:r>
              <a:rPr lang="en-US" sz="800" i="1" dirty="0"/>
              <a:t>FILERS NEED TO CREATE A LOGIN.GOV ACCOUNT IN ORDER TO ACCESS EDGAR’S FILER MANAGEMENT DASHBOARD</a:t>
            </a:r>
            <a:endParaRPr lang="en-US" sz="800" dirty="0">
              <a:solidFill>
                <a:srgbClr val="003864"/>
              </a:solidFill>
            </a:endParaRPr>
          </a:p>
        </p:txBody>
      </p:sp>
      <p:sp>
        <p:nvSpPr>
          <p:cNvPr id="6" name="Title 1">
            <a:extLst>
              <a:ext uri="{FF2B5EF4-FFF2-40B4-BE49-F238E27FC236}">
                <a16:creationId xmlns:a16="http://schemas.microsoft.com/office/drawing/2014/main" id="{B7FDA2EE-BCC6-C9E0-CD9B-2FDB5F354201}"/>
              </a:ext>
            </a:extLst>
          </p:cNvPr>
          <p:cNvSpPr txBox="1">
            <a:spLocks/>
          </p:cNvSpPr>
          <p:nvPr/>
        </p:nvSpPr>
        <p:spPr>
          <a:xfrm>
            <a:off x="749109" y="82929"/>
            <a:ext cx="11642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rgbClr val="003864"/>
                </a:solidFill>
                <a:latin typeface="Century Gothic" panose="020B0502020202020204" pitchFamily="34" charset="0"/>
                <a:ea typeface="+mj-ea"/>
                <a:cs typeface="+mj-cs"/>
              </a:defRPr>
            </a:lvl1pPr>
          </a:lstStyle>
          <a:p>
            <a:r>
              <a:rPr lang="en-US" dirty="0">
                <a:latin typeface="Century Gothic"/>
              </a:rPr>
              <a:t>Key changes</a:t>
            </a:r>
            <a:br>
              <a:rPr lang="en-US" sz="4200" dirty="0">
                <a:latin typeface="Century Gothic"/>
              </a:rPr>
            </a:br>
            <a:r>
              <a:rPr lang="en-US" sz="3600" cap="none" dirty="0">
                <a:solidFill>
                  <a:schemeClr val="accent3"/>
                </a:solidFill>
                <a:latin typeface="Century Gothic"/>
              </a:rPr>
              <a:t>LOGIN.GOV CREDENTIALS</a:t>
            </a:r>
            <a:endParaRPr lang="en-US" sz="3600" dirty="0">
              <a:solidFill>
                <a:schemeClr val="accent3"/>
              </a:solidFill>
              <a:latin typeface="Century Gothic"/>
            </a:endParaRPr>
          </a:p>
        </p:txBody>
      </p:sp>
      <p:pic>
        <p:nvPicPr>
          <p:cNvPr id="8" name="Picture 7" descr="EDGAR Filer Management login screen displaying the Login.gov button.">
            <a:extLst>
              <a:ext uri="{FF2B5EF4-FFF2-40B4-BE49-F238E27FC236}">
                <a16:creationId xmlns:a16="http://schemas.microsoft.com/office/drawing/2014/main" id="{47211DAA-96AA-0ADD-2073-E9914793D9DD}"/>
              </a:ext>
            </a:extLst>
          </p:cNvPr>
          <p:cNvPicPr>
            <a:picLocks noChangeAspect="1"/>
          </p:cNvPicPr>
          <p:nvPr/>
        </p:nvPicPr>
        <p:blipFill rotWithShape="1">
          <a:blip r:embed="rId3"/>
          <a:srcRect t="994"/>
          <a:stretch/>
        </p:blipFill>
        <p:spPr>
          <a:xfrm>
            <a:off x="685846" y="1503489"/>
            <a:ext cx="3759487" cy="2407931"/>
          </a:xfrm>
          <a:prstGeom prst="rect">
            <a:avLst/>
          </a:prstGeom>
          <a:noFill/>
          <a:ln>
            <a:solidFill>
              <a:schemeClr val="bg1">
                <a:lumMod val="75000"/>
              </a:schemeClr>
            </a:solidFill>
          </a:ln>
          <a:effectLst/>
        </p:spPr>
      </p:pic>
      <p:pic>
        <p:nvPicPr>
          <p:cNvPr id="9" name="Graphic 8" descr="Badge 1 with solid fill">
            <a:extLst>
              <a:ext uri="{FF2B5EF4-FFF2-40B4-BE49-F238E27FC236}">
                <a16:creationId xmlns:a16="http://schemas.microsoft.com/office/drawing/2014/main" id="{81186FD3-B446-A177-0FF6-F4BD4E70A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94" y="1283985"/>
            <a:ext cx="518983" cy="518983"/>
          </a:xfrm>
          <a:prstGeom prst="rect">
            <a:avLst/>
          </a:prstGeom>
        </p:spPr>
      </p:pic>
      <p:pic>
        <p:nvPicPr>
          <p:cNvPr id="12" name="Picture 11" descr="Login.gov screen showing the user to select &quot;Create an account&quot;.">
            <a:extLst>
              <a:ext uri="{FF2B5EF4-FFF2-40B4-BE49-F238E27FC236}">
                <a16:creationId xmlns:a16="http://schemas.microsoft.com/office/drawing/2014/main" id="{BFDDA3AE-1B9D-80CA-9607-27C14C6FBFD4}"/>
              </a:ext>
            </a:extLst>
          </p:cNvPr>
          <p:cNvPicPr>
            <a:picLocks noChangeAspect="1"/>
          </p:cNvPicPr>
          <p:nvPr/>
        </p:nvPicPr>
        <p:blipFill rotWithShape="1">
          <a:blip r:embed="rId6"/>
          <a:srcRect l="10019" r="3194"/>
          <a:stretch/>
        </p:blipFill>
        <p:spPr>
          <a:xfrm>
            <a:off x="5207055" y="1503488"/>
            <a:ext cx="3259762" cy="2140948"/>
          </a:xfrm>
          <a:prstGeom prst="rect">
            <a:avLst/>
          </a:prstGeom>
          <a:noFill/>
          <a:ln>
            <a:solidFill>
              <a:schemeClr val="bg1">
                <a:lumMod val="75000"/>
              </a:schemeClr>
            </a:solidFill>
          </a:ln>
          <a:effectLst/>
        </p:spPr>
      </p:pic>
      <p:pic>
        <p:nvPicPr>
          <p:cNvPr id="15" name="Graphic 14" descr="Badge with solid fill">
            <a:extLst>
              <a:ext uri="{FF2B5EF4-FFF2-40B4-BE49-F238E27FC236}">
                <a16:creationId xmlns:a16="http://schemas.microsoft.com/office/drawing/2014/main" id="{50C78E9B-52F8-2806-77E0-7A5D73BF3D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54929" y="1283985"/>
            <a:ext cx="518983" cy="518983"/>
          </a:xfrm>
          <a:prstGeom prst="rect">
            <a:avLst/>
          </a:prstGeom>
        </p:spPr>
      </p:pic>
      <p:pic>
        <p:nvPicPr>
          <p:cNvPr id="32" name="Graphic 31" descr="Arrow: Straight with solid fill">
            <a:extLst>
              <a:ext uri="{FF2B5EF4-FFF2-40B4-BE49-F238E27FC236}">
                <a16:creationId xmlns:a16="http://schemas.microsoft.com/office/drawing/2014/main" id="{21CBF7A0-AFD8-F124-3935-FFD74A5A85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3855630" y="2197446"/>
            <a:ext cx="1777845" cy="565424"/>
          </a:xfrm>
          <a:prstGeom prst="rect">
            <a:avLst/>
          </a:prstGeom>
        </p:spPr>
      </p:pic>
      <p:pic>
        <p:nvPicPr>
          <p:cNvPr id="17" name="Picture 16" descr="Login.gov screen showing the user to enter an email address to create an account and to select a language preference.">
            <a:extLst>
              <a:ext uri="{FF2B5EF4-FFF2-40B4-BE49-F238E27FC236}">
                <a16:creationId xmlns:a16="http://schemas.microsoft.com/office/drawing/2014/main" id="{00D43DDB-546C-B21B-B603-AF107D75AC81}"/>
              </a:ext>
            </a:extLst>
          </p:cNvPr>
          <p:cNvPicPr>
            <a:picLocks noChangeAspect="1"/>
          </p:cNvPicPr>
          <p:nvPr/>
        </p:nvPicPr>
        <p:blipFill rotWithShape="1">
          <a:blip r:embed="rId11"/>
          <a:srcRect t="5439"/>
          <a:stretch/>
        </p:blipFill>
        <p:spPr>
          <a:xfrm>
            <a:off x="8785832" y="1502293"/>
            <a:ext cx="3325545" cy="2120520"/>
          </a:xfrm>
          <a:prstGeom prst="rect">
            <a:avLst/>
          </a:prstGeom>
          <a:ln>
            <a:solidFill>
              <a:schemeClr val="bg1">
                <a:lumMod val="75000"/>
              </a:schemeClr>
            </a:solidFill>
          </a:ln>
        </p:spPr>
      </p:pic>
      <p:pic>
        <p:nvPicPr>
          <p:cNvPr id="14" name="Graphic 13" descr="Arrow: Straight with solid fill">
            <a:extLst>
              <a:ext uri="{FF2B5EF4-FFF2-40B4-BE49-F238E27FC236}">
                <a16:creationId xmlns:a16="http://schemas.microsoft.com/office/drawing/2014/main" id="{B36356C9-4699-75A6-8946-F34C4A29A0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7577894" y="2165852"/>
            <a:ext cx="1777845" cy="565424"/>
          </a:xfrm>
          <a:prstGeom prst="rect">
            <a:avLst/>
          </a:prstGeom>
        </p:spPr>
      </p:pic>
      <p:pic>
        <p:nvPicPr>
          <p:cNvPr id="16" name="Picture 15" descr="Screen showing both Login.gov logo as well as EDGAR logo, describing how EDGAR is now using Login.gov.">
            <a:extLst>
              <a:ext uri="{FF2B5EF4-FFF2-40B4-BE49-F238E27FC236}">
                <a16:creationId xmlns:a16="http://schemas.microsoft.com/office/drawing/2014/main" id="{AF1A5989-F3CC-92AA-6355-26180456D5FD}"/>
              </a:ext>
            </a:extLst>
          </p:cNvPr>
          <p:cNvPicPr>
            <a:picLocks noChangeAspect="1"/>
          </p:cNvPicPr>
          <p:nvPr/>
        </p:nvPicPr>
        <p:blipFill>
          <a:blip r:embed="rId12"/>
          <a:stretch>
            <a:fillRect/>
          </a:stretch>
        </p:blipFill>
        <p:spPr>
          <a:xfrm>
            <a:off x="7392352" y="2825076"/>
            <a:ext cx="2245187" cy="1276336"/>
          </a:xfrm>
          <a:prstGeom prst="rect">
            <a:avLst/>
          </a:prstGeom>
          <a:ln w="28575">
            <a:solidFill>
              <a:schemeClr val="tx1"/>
            </a:solidFill>
          </a:ln>
          <a:effectLst>
            <a:outerShdw blurRad="50800" dist="38100" dir="16200000" rotWithShape="0">
              <a:prstClr val="black">
                <a:alpha val="40000"/>
              </a:prstClr>
            </a:outerShdw>
          </a:effectLst>
        </p:spPr>
      </p:pic>
      <p:grpSp>
        <p:nvGrpSpPr>
          <p:cNvPr id="22" name="Group 21" descr="Login.gov screen showing the user to sign in using their email address and password.">
            <a:extLst>
              <a:ext uri="{FF2B5EF4-FFF2-40B4-BE49-F238E27FC236}">
                <a16:creationId xmlns:a16="http://schemas.microsoft.com/office/drawing/2014/main" id="{8F279FB6-FAF4-9B93-D8CE-2AFEF95069A8}"/>
              </a:ext>
            </a:extLst>
          </p:cNvPr>
          <p:cNvGrpSpPr/>
          <p:nvPr/>
        </p:nvGrpSpPr>
        <p:grpSpPr>
          <a:xfrm>
            <a:off x="680417" y="4267893"/>
            <a:ext cx="3644274" cy="2407931"/>
            <a:chOff x="1603678" y="1301337"/>
            <a:chExt cx="7388792" cy="4905317"/>
          </a:xfrm>
        </p:grpSpPr>
        <p:pic>
          <p:nvPicPr>
            <p:cNvPr id="23" name="Picture 22">
              <a:extLst>
                <a:ext uri="{FF2B5EF4-FFF2-40B4-BE49-F238E27FC236}">
                  <a16:creationId xmlns:a16="http://schemas.microsoft.com/office/drawing/2014/main" id="{EFB6E9C2-DE22-050D-6D79-ACFB9C0426C8}"/>
                </a:ext>
              </a:extLst>
            </p:cNvPr>
            <p:cNvPicPr>
              <a:picLocks noChangeAspect="1"/>
            </p:cNvPicPr>
            <p:nvPr/>
          </p:nvPicPr>
          <p:blipFill rotWithShape="1">
            <a:blip r:embed="rId13"/>
            <a:srcRect l="8694" r="7392"/>
            <a:stretch/>
          </p:blipFill>
          <p:spPr>
            <a:xfrm>
              <a:off x="1603678" y="1301337"/>
              <a:ext cx="7388792" cy="4905317"/>
            </a:xfrm>
            <a:prstGeom prst="rect">
              <a:avLst/>
            </a:prstGeom>
            <a:ln>
              <a:solidFill>
                <a:schemeClr val="bg1">
                  <a:lumMod val="75000"/>
                </a:schemeClr>
              </a:solidFill>
            </a:ln>
          </p:spPr>
        </p:pic>
        <p:sp>
          <p:nvSpPr>
            <p:cNvPr id="24" name="Oval 23">
              <a:extLst>
                <a:ext uri="{FF2B5EF4-FFF2-40B4-BE49-F238E27FC236}">
                  <a16:creationId xmlns:a16="http://schemas.microsoft.com/office/drawing/2014/main" id="{6F067CD2-8CA6-7FFB-6C29-80F16EB92260}"/>
                </a:ext>
              </a:extLst>
            </p:cNvPr>
            <p:cNvSpPr/>
            <p:nvPr/>
          </p:nvSpPr>
          <p:spPr>
            <a:xfrm>
              <a:off x="3753854" y="3097116"/>
              <a:ext cx="1672389" cy="65687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Graphic 24" descr="Badge 3 with solid fill">
            <a:extLst>
              <a:ext uri="{FF2B5EF4-FFF2-40B4-BE49-F238E27FC236}">
                <a16:creationId xmlns:a16="http://schemas.microsoft.com/office/drawing/2014/main" id="{3DA52138-93CB-B466-3703-2C587DD9DC3B}"/>
              </a:ext>
            </a:extLst>
          </p:cNvPr>
          <p:cNvSpPr/>
          <p:nvPr/>
        </p:nvSpPr>
        <p:spPr>
          <a:xfrm>
            <a:off x="319217" y="4101410"/>
            <a:ext cx="433138" cy="379623"/>
          </a:xfrm>
          <a:custGeom>
            <a:avLst/>
            <a:gdLst>
              <a:gd name="connsiteX0" fmla="*/ 171365 w 342720"/>
              <a:gd name="connsiteY0" fmla="*/ 0 h 342720"/>
              <a:gd name="connsiteX1" fmla="*/ 0 w 342720"/>
              <a:gd name="connsiteY1" fmla="*/ 171356 h 342720"/>
              <a:gd name="connsiteX2" fmla="*/ 171356 w 342720"/>
              <a:gd name="connsiteY2" fmla="*/ 342720 h 342720"/>
              <a:gd name="connsiteX3" fmla="*/ 342720 w 342720"/>
              <a:gd name="connsiteY3" fmla="*/ 171365 h 342720"/>
              <a:gd name="connsiteX4" fmla="*/ 342720 w 342720"/>
              <a:gd name="connsiteY4" fmla="*/ 171347 h 342720"/>
              <a:gd name="connsiteX5" fmla="*/ 171500 w 342720"/>
              <a:gd name="connsiteY5" fmla="*/ 0 h 342720"/>
              <a:gd name="connsiteX6" fmla="*/ 171365 w 342720"/>
              <a:gd name="connsiteY6" fmla="*/ 0 h 342720"/>
              <a:gd name="connsiteX7" fmla="*/ 216700 w 342720"/>
              <a:gd name="connsiteY7" fmla="*/ 223481 h 342720"/>
              <a:gd name="connsiteX8" fmla="*/ 203886 w 342720"/>
              <a:gd name="connsiteY8" fmla="*/ 237563 h 342720"/>
              <a:gd name="connsiteX9" fmla="*/ 185090 w 342720"/>
              <a:gd name="connsiteY9" fmla="*/ 246176 h 342720"/>
              <a:gd name="connsiteX10" fmla="*/ 162531 w 342720"/>
              <a:gd name="connsiteY10" fmla="*/ 249100 h 342720"/>
              <a:gd name="connsiteX11" fmla="*/ 139610 w 342720"/>
              <a:gd name="connsiteY11" fmla="*/ 247074 h 342720"/>
              <a:gd name="connsiteX12" fmla="*/ 121486 w 342720"/>
              <a:gd name="connsiteY12" fmla="*/ 241010 h 342720"/>
              <a:gd name="connsiteX13" fmla="*/ 121486 w 342720"/>
              <a:gd name="connsiteY13" fmla="*/ 217923 h 342720"/>
              <a:gd name="connsiteX14" fmla="*/ 141338 w 342720"/>
              <a:gd name="connsiteY14" fmla="*/ 227064 h 342720"/>
              <a:gd name="connsiteX15" fmla="*/ 163279 w 342720"/>
              <a:gd name="connsiteY15" fmla="*/ 230059 h 342720"/>
              <a:gd name="connsiteX16" fmla="*/ 173918 w 342720"/>
              <a:gd name="connsiteY16" fmla="*/ 229008 h 342720"/>
              <a:gd name="connsiteX17" fmla="*/ 184485 w 342720"/>
              <a:gd name="connsiteY17" fmla="*/ 225191 h 342720"/>
              <a:gd name="connsiteX18" fmla="*/ 192575 w 342720"/>
              <a:gd name="connsiteY18" fmla="*/ 217625 h 342720"/>
              <a:gd name="connsiteX19" fmla="*/ 195787 w 342720"/>
              <a:gd name="connsiteY19" fmla="*/ 205492 h 342720"/>
              <a:gd name="connsiteX20" fmla="*/ 192724 w 342720"/>
              <a:gd name="connsiteY20" fmla="*/ 192981 h 342720"/>
              <a:gd name="connsiteX21" fmla="*/ 184183 w 342720"/>
              <a:gd name="connsiteY21" fmla="*/ 184594 h 342720"/>
              <a:gd name="connsiteX22" fmla="*/ 171302 w 342720"/>
              <a:gd name="connsiteY22" fmla="*/ 179874 h 342720"/>
              <a:gd name="connsiteX23" fmla="*/ 155190 w 342720"/>
              <a:gd name="connsiteY23" fmla="*/ 178376 h 342720"/>
              <a:gd name="connsiteX24" fmla="*/ 141266 w 342720"/>
              <a:gd name="connsiteY24" fmla="*/ 178376 h 342720"/>
              <a:gd name="connsiteX25" fmla="*/ 141266 w 342720"/>
              <a:gd name="connsiteY25" fmla="*/ 159201 h 342720"/>
              <a:gd name="connsiteX26" fmla="*/ 154450 w 342720"/>
              <a:gd name="connsiteY26" fmla="*/ 159201 h 342720"/>
              <a:gd name="connsiteX27" fmla="*/ 168761 w 342720"/>
              <a:gd name="connsiteY27" fmla="*/ 157847 h 342720"/>
              <a:gd name="connsiteX28" fmla="*/ 179996 w 342720"/>
              <a:gd name="connsiteY28" fmla="*/ 153430 h 342720"/>
              <a:gd name="connsiteX29" fmla="*/ 187337 w 342720"/>
              <a:gd name="connsiteY29" fmla="*/ 145561 h 342720"/>
              <a:gd name="connsiteX30" fmla="*/ 189958 w 342720"/>
              <a:gd name="connsiteY30" fmla="*/ 133880 h 342720"/>
              <a:gd name="connsiteX31" fmla="*/ 187490 w 342720"/>
              <a:gd name="connsiteY31" fmla="*/ 123318 h 342720"/>
              <a:gd name="connsiteX32" fmla="*/ 181174 w 342720"/>
              <a:gd name="connsiteY32" fmla="*/ 116875 h 342720"/>
              <a:gd name="connsiteX33" fmla="*/ 172854 w 342720"/>
              <a:gd name="connsiteY33" fmla="*/ 113654 h 342720"/>
              <a:gd name="connsiteX34" fmla="*/ 164168 w 342720"/>
              <a:gd name="connsiteY34" fmla="*/ 112751 h 342720"/>
              <a:gd name="connsiteX35" fmla="*/ 145589 w 342720"/>
              <a:gd name="connsiteY35" fmla="*/ 115458 h 342720"/>
              <a:gd name="connsiteX36" fmla="*/ 127911 w 342720"/>
              <a:gd name="connsiteY36" fmla="*/ 123544 h 342720"/>
              <a:gd name="connsiteX37" fmla="*/ 127911 w 342720"/>
              <a:gd name="connsiteY37" fmla="*/ 102288 h 342720"/>
              <a:gd name="connsiteX38" fmla="*/ 145710 w 342720"/>
              <a:gd name="connsiteY38" fmla="*/ 95769 h 342720"/>
              <a:gd name="connsiteX39" fmla="*/ 166302 w 342720"/>
              <a:gd name="connsiteY39" fmla="*/ 93598 h 342720"/>
              <a:gd name="connsiteX40" fmla="*/ 184661 w 342720"/>
              <a:gd name="connsiteY40" fmla="*/ 95769 h 342720"/>
              <a:gd name="connsiteX41" fmla="*/ 200453 w 342720"/>
              <a:gd name="connsiteY41" fmla="*/ 102437 h 342720"/>
              <a:gd name="connsiteX42" fmla="*/ 211466 w 342720"/>
              <a:gd name="connsiteY42" fmla="*/ 113821 h 342720"/>
              <a:gd name="connsiteX43" fmla="*/ 215581 w 342720"/>
              <a:gd name="connsiteY43" fmla="*/ 130149 h 342720"/>
              <a:gd name="connsiteX44" fmla="*/ 206972 w 342720"/>
              <a:gd name="connsiteY44" fmla="*/ 154721 h 342720"/>
              <a:gd name="connsiteX45" fmla="*/ 183375 w 342720"/>
              <a:gd name="connsiteY45" fmla="*/ 167751 h 342720"/>
              <a:gd name="connsiteX46" fmla="*/ 197606 w 342720"/>
              <a:gd name="connsiteY46" fmla="*/ 171360 h 342720"/>
              <a:gd name="connsiteX47" fmla="*/ 209819 w 342720"/>
              <a:gd name="connsiteY47" fmla="*/ 178927 h 342720"/>
              <a:gd name="connsiteX48" fmla="*/ 218279 w 342720"/>
              <a:gd name="connsiteY48" fmla="*/ 190012 h 342720"/>
              <a:gd name="connsiteX49" fmla="*/ 221437 w 342720"/>
              <a:gd name="connsiteY49" fmla="*/ 204022 h 342720"/>
              <a:gd name="connsiteX50" fmla="*/ 216700 w 342720"/>
              <a:gd name="connsiteY50" fmla="*/ 223481 h 3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2720" h="342720">
                <a:moveTo>
                  <a:pt x="171365" y="0"/>
                </a:moveTo>
                <a:cubicBezTo>
                  <a:pt x="76725" y="-2"/>
                  <a:pt x="3" y="76716"/>
                  <a:pt x="0" y="171356"/>
                </a:cubicBezTo>
                <a:cubicBezTo>
                  <a:pt x="-3" y="265996"/>
                  <a:pt x="76716" y="342718"/>
                  <a:pt x="171356" y="342720"/>
                </a:cubicBezTo>
                <a:cubicBezTo>
                  <a:pt x="265995" y="342723"/>
                  <a:pt x="342718" y="266005"/>
                  <a:pt x="342720" y="171365"/>
                </a:cubicBezTo>
                <a:cubicBezTo>
                  <a:pt x="342720" y="171359"/>
                  <a:pt x="342720" y="171353"/>
                  <a:pt x="342720" y="171347"/>
                </a:cubicBezTo>
                <a:cubicBezTo>
                  <a:pt x="342755" y="76749"/>
                  <a:pt x="266097" y="35"/>
                  <a:pt x="171500" y="0"/>
                </a:cubicBezTo>
                <a:cubicBezTo>
                  <a:pt x="171455" y="0"/>
                  <a:pt x="171410" y="0"/>
                  <a:pt x="171365" y="0"/>
                </a:cubicBezTo>
                <a:close/>
                <a:moveTo>
                  <a:pt x="216700" y="223481"/>
                </a:moveTo>
                <a:cubicBezTo>
                  <a:pt x="213547" y="229083"/>
                  <a:pt x="209166" y="233897"/>
                  <a:pt x="203886" y="237563"/>
                </a:cubicBezTo>
                <a:cubicBezTo>
                  <a:pt x="198171" y="241508"/>
                  <a:pt x="191809" y="244423"/>
                  <a:pt x="185090" y="246176"/>
                </a:cubicBezTo>
                <a:cubicBezTo>
                  <a:pt x="177734" y="248153"/>
                  <a:pt x="170147" y="249136"/>
                  <a:pt x="162531" y="249100"/>
                </a:cubicBezTo>
                <a:cubicBezTo>
                  <a:pt x="154845" y="249126"/>
                  <a:pt x="147173" y="248448"/>
                  <a:pt x="139610" y="247074"/>
                </a:cubicBezTo>
                <a:cubicBezTo>
                  <a:pt x="133279" y="246054"/>
                  <a:pt x="127157" y="244005"/>
                  <a:pt x="121486" y="241010"/>
                </a:cubicBezTo>
                <a:lnTo>
                  <a:pt x="121486" y="217923"/>
                </a:lnTo>
                <a:cubicBezTo>
                  <a:pt x="127507" y="222126"/>
                  <a:pt x="134230" y="225221"/>
                  <a:pt x="141338" y="227064"/>
                </a:cubicBezTo>
                <a:cubicBezTo>
                  <a:pt x="148489" y="229022"/>
                  <a:pt x="155866" y="230030"/>
                  <a:pt x="163279" y="230059"/>
                </a:cubicBezTo>
                <a:cubicBezTo>
                  <a:pt x="166851" y="230034"/>
                  <a:pt x="170412" y="229682"/>
                  <a:pt x="173918" y="229008"/>
                </a:cubicBezTo>
                <a:cubicBezTo>
                  <a:pt x="177631" y="228341"/>
                  <a:pt x="181204" y="227051"/>
                  <a:pt x="184485" y="225191"/>
                </a:cubicBezTo>
                <a:cubicBezTo>
                  <a:pt x="187736" y="223336"/>
                  <a:pt x="190507" y="220745"/>
                  <a:pt x="192575" y="217625"/>
                </a:cubicBezTo>
                <a:cubicBezTo>
                  <a:pt x="194836" y="213994"/>
                  <a:pt x="195955" y="209767"/>
                  <a:pt x="195787" y="205492"/>
                </a:cubicBezTo>
                <a:cubicBezTo>
                  <a:pt x="195920" y="201121"/>
                  <a:pt x="194861" y="196797"/>
                  <a:pt x="192724" y="192981"/>
                </a:cubicBezTo>
                <a:cubicBezTo>
                  <a:pt x="190638" y="189503"/>
                  <a:pt x="187698" y="186616"/>
                  <a:pt x="184183" y="184594"/>
                </a:cubicBezTo>
                <a:cubicBezTo>
                  <a:pt x="180181" y="182315"/>
                  <a:pt x="175828" y="180721"/>
                  <a:pt x="171302" y="179874"/>
                </a:cubicBezTo>
                <a:cubicBezTo>
                  <a:pt x="165994" y="178842"/>
                  <a:pt x="160597" y="178340"/>
                  <a:pt x="155190" y="178376"/>
                </a:cubicBezTo>
                <a:lnTo>
                  <a:pt x="141266" y="178376"/>
                </a:lnTo>
                <a:lnTo>
                  <a:pt x="141266" y="159201"/>
                </a:lnTo>
                <a:lnTo>
                  <a:pt x="154450" y="159201"/>
                </a:lnTo>
                <a:cubicBezTo>
                  <a:pt x="159254" y="159236"/>
                  <a:pt x="164049" y="158783"/>
                  <a:pt x="168761" y="157847"/>
                </a:cubicBezTo>
                <a:cubicBezTo>
                  <a:pt x="172750" y="157092"/>
                  <a:pt x="176561" y="155594"/>
                  <a:pt x="179996" y="153430"/>
                </a:cubicBezTo>
                <a:cubicBezTo>
                  <a:pt x="183065" y="151465"/>
                  <a:pt x="185590" y="148759"/>
                  <a:pt x="187337" y="145561"/>
                </a:cubicBezTo>
                <a:cubicBezTo>
                  <a:pt x="189181" y="141951"/>
                  <a:pt x="190083" y="137933"/>
                  <a:pt x="189958" y="133880"/>
                </a:cubicBezTo>
                <a:cubicBezTo>
                  <a:pt x="190108" y="130201"/>
                  <a:pt x="189256" y="126550"/>
                  <a:pt x="187490" y="123318"/>
                </a:cubicBezTo>
                <a:cubicBezTo>
                  <a:pt x="185948" y="120683"/>
                  <a:pt x="183778" y="118470"/>
                  <a:pt x="181174" y="116875"/>
                </a:cubicBezTo>
                <a:cubicBezTo>
                  <a:pt x="178611" y="115322"/>
                  <a:pt x="175794" y="114231"/>
                  <a:pt x="172854" y="113654"/>
                </a:cubicBezTo>
                <a:cubicBezTo>
                  <a:pt x="169995" y="113067"/>
                  <a:pt x="167086" y="112765"/>
                  <a:pt x="164168" y="112751"/>
                </a:cubicBezTo>
                <a:cubicBezTo>
                  <a:pt x="157881" y="112809"/>
                  <a:pt x="151631" y="113720"/>
                  <a:pt x="145589" y="115458"/>
                </a:cubicBezTo>
                <a:cubicBezTo>
                  <a:pt x="139293" y="117167"/>
                  <a:pt x="133321" y="119898"/>
                  <a:pt x="127911" y="123544"/>
                </a:cubicBezTo>
                <a:lnTo>
                  <a:pt x="127911" y="102288"/>
                </a:lnTo>
                <a:cubicBezTo>
                  <a:pt x="133520" y="99316"/>
                  <a:pt x="139508" y="97123"/>
                  <a:pt x="145710" y="95769"/>
                </a:cubicBezTo>
                <a:cubicBezTo>
                  <a:pt x="152474" y="94289"/>
                  <a:pt x="159379" y="93561"/>
                  <a:pt x="166302" y="93598"/>
                </a:cubicBezTo>
                <a:cubicBezTo>
                  <a:pt x="172487" y="93587"/>
                  <a:pt x="178650" y="94316"/>
                  <a:pt x="184661" y="95769"/>
                </a:cubicBezTo>
                <a:cubicBezTo>
                  <a:pt x="190265" y="97080"/>
                  <a:pt x="195605" y="99335"/>
                  <a:pt x="200453" y="102437"/>
                </a:cubicBezTo>
                <a:cubicBezTo>
                  <a:pt x="204950" y="105335"/>
                  <a:pt x="208718" y="109230"/>
                  <a:pt x="211466" y="113821"/>
                </a:cubicBezTo>
                <a:cubicBezTo>
                  <a:pt x="214305" y="118785"/>
                  <a:pt x="215728" y="124432"/>
                  <a:pt x="215581" y="130149"/>
                </a:cubicBezTo>
                <a:cubicBezTo>
                  <a:pt x="215938" y="139136"/>
                  <a:pt x="212860" y="147922"/>
                  <a:pt x="206972" y="154721"/>
                </a:cubicBezTo>
                <a:cubicBezTo>
                  <a:pt x="200667" y="161430"/>
                  <a:pt x="192413" y="165988"/>
                  <a:pt x="183375" y="167751"/>
                </a:cubicBezTo>
                <a:cubicBezTo>
                  <a:pt x="188269" y="168257"/>
                  <a:pt x="193063" y="169473"/>
                  <a:pt x="197606" y="171360"/>
                </a:cubicBezTo>
                <a:cubicBezTo>
                  <a:pt x="202071" y="173183"/>
                  <a:pt x="206199" y="175740"/>
                  <a:pt x="209819" y="178927"/>
                </a:cubicBezTo>
                <a:cubicBezTo>
                  <a:pt x="213333" y="182037"/>
                  <a:pt x="216207" y="185802"/>
                  <a:pt x="218279" y="190012"/>
                </a:cubicBezTo>
                <a:cubicBezTo>
                  <a:pt x="220407" y="194373"/>
                  <a:pt x="221489" y="199170"/>
                  <a:pt x="221437" y="204022"/>
                </a:cubicBezTo>
                <a:cubicBezTo>
                  <a:pt x="221579" y="210810"/>
                  <a:pt x="219946" y="217517"/>
                  <a:pt x="216700" y="223481"/>
                </a:cubicBezTo>
                <a:close/>
              </a:path>
            </a:pathLst>
          </a:custGeom>
          <a:solidFill>
            <a:schemeClr val="accent6"/>
          </a:solidFill>
          <a:ln w="4465" cap="flat">
            <a:noFill/>
            <a:prstDash val="solid"/>
            <a:miter/>
          </a:ln>
        </p:spPr>
        <p:txBody>
          <a:bodyPr rtlCol="0" anchor="ctr"/>
          <a:lstStyle/>
          <a:p>
            <a:endParaRPr lang="en-US"/>
          </a:p>
        </p:txBody>
      </p:sp>
      <p:pic>
        <p:nvPicPr>
          <p:cNvPr id="28" name="Picture 27" descr="Screen showing Filer Management dashboard, displaying the user's Login.gov email.">
            <a:extLst>
              <a:ext uri="{FF2B5EF4-FFF2-40B4-BE49-F238E27FC236}">
                <a16:creationId xmlns:a16="http://schemas.microsoft.com/office/drawing/2014/main" id="{1CF5CFBF-4729-61D3-4C9A-0916F06C43F0}"/>
              </a:ext>
            </a:extLst>
          </p:cNvPr>
          <p:cNvPicPr>
            <a:picLocks noChangeAspect="1"/>
          </p:cNvPicPr>
          <p:nvPr/>
        </p:nvPicPr>
        <p:blipFill>
          <a:blip r:embed="rId14"/>
          <a:stretch>
            <a:fillRect/>
          </a:stretch>
        </p:blipFill>
        <p:spPr>
          <a:xfrm>
            <a:off x="5288713" y="4291222"/>
            <a:ext cx="4257486" cy="2384602"/>
          </a:xfrm>
          <a:prstGeom prst="rect">
            <a:avLst/>
          </a:prstGeom>
          <a:ln>
            <a:solidFill>
              <a:schemeClr val="bg1">
                <a:lumMod val="75000"/>
              </a:schemeClr>
            </a:solidFill>
          </a:ln>
        </p:spPr>
      </p:pic>
      <p:pic>
        <p:nvPicPr>
          <p:cNvPr id="29" name="Graphic 28" descr="Arrow: Straight with solid fill">
            <a:extLst>
              <a:ext uri="{FF2B5EF4-FFF2-40B4-BE49-F238E27FC236}">
                <a16:creationId xmlns:a16="http://schemas.microsoft.com/office/drawing/2014/main" id="{19FCC7F9-2653-E1BF-F4B7-F0952AB40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3626271" y="5149408"/>
            <a:ext cx="1777845" cy="565424"/>
          </a:xfrm>
          <a:prstGeom prst="rect">
            <a:avLst/>
          </a:prstGeom>
        </p:spPr>
      </p:pic>
      <p:pic>
        <p:nvPicPr>
          <p:cNvPr id="31" name="Graphic 30" descr="Badge 4 with solid fill">
            <a:extLst>
              <a:ext uri="{FF2B5EF4-FFF2-40B4-BE49-F238E27FC236}">
                <a16:creationId xmlns:a16="http://schemas.microsoft.com/office/drawing/2014/main" id="{BE68960C-D977-1C9B-2CD5-C9A10AC06B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52704" y="4038914"/>
            <a:ext cx="521208" cy="521208"/>
          </a:xfrm>
          <a:prstGeom prst="rect">
            <a:avLst/>
          </a:prstGeom>
        </p:spPr>
      </p:pic>
      <p:sp>
        <p:nvSpPr>
          <p:cNvPr id="2" name="Oval 1">
            <a:extLst>
              <a:ext uri="{FF2B5EF4-FFF2-40B4-BE49-F238E27FC236}">
                <a16:creationId xmlns:a16="http://schemas.microsoft.com/office/drawing/2014/main" id="{CE3C5274-1600-B8CB-F32F-6B753B2BB8EB}"/>
              </a:ext>
              <a:ext uri="{C183D7F6-B498-43B3-948B-1728B52AA6E4}">
                <adec:decorative xmlns:adec="http://schemas.microsoft.com/office/drawing/2017/decorative" val="1"/>
              </a:ext>
            </a:extLst>
          </p:cNvPr>
          <p:cNvSpPr/>
          <p:nvPr/>
        </p:nvSpPr>
        <p:spPr>
          <a:xfrm>
            <a:off x="5633475" y="5035138"/>
            <a:ext cx="921704" cy="20188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Slide Number Placeholder 3">
            <a:extLst>
              <a:ext uri="{FF2B5EF4-FFF2-40B4-BE49-F238E27FC236}">
                <a16:creationId xmlns:a16="http://schemas.microsoft.com/office/drawing/2014/main" id="{D2F17E92-EF5B-4574-5196-F86EF187E912}"/>
              </a:ext>
              <a:ext uri="{C183D7F6-B498-43B3-948B-1728B52AA6E4}">
                <adec:decorative xmlns:adec="http://schemas.microsoft.com/office/drawing/2017/decorative" val="0"/>
              </a:ext>
            </a:extLst>
          </p:cNvPr>
          <p:cNvSpPr>
            <a:spLocks noGrp="1"/>
          </p:cNvSpPr>
          <p:nvPr>
            <p:ph type="sldNum" sz="quarter" idx="12"/>
          </p:nvPr>
        </p:nvSpPr>
        <p:spPr>
          <a:xfrm>
            <a:off x="319217" y="6206654"/>
            <a:ext cx="433138" cy="365125"/>
          </a:xfrm>
        </p:spPr>
        <p:txBody>
          <a:bodyPr anchor="ctr">
            <a:normAutofit/>
          </a:bodyPr>
          <a:lstStyle/>
          <a:p>
            <a:pPr>
              <a:spcAft>
                <a:spcPts val="600"/>
              </a:spcAft>
            </a:pPr>
            <a:fld id="{3A321C34-B6FA-204D-BF19-5DB858CAFE8C}" type="slidenum">
              <a:rPr lang="en-US" smtClean="0"/>
              <a:pPr>
                <a:spcAft>
                  <a:spcPts val="600"/>
                </a:spcAft>
              </a:pPr>
              <a:t>14</a:t>
            </a:fld>
            <a:endParaRPr lang="en-US"/>
          </a:p>
        </p:txBody>
      </p:sp>
    </p:spTree>
    <p:extLst>
      <p:ext uri="{BB962C8B-B14F-4D97-AF65-F5344CB8AC3E}">
        <p14:creationId xmlns:p14="http://schemas.microsoft.com/office/powerpoint/2010/main" val="325173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19385"/>
            <a:ext cx="12394809" cy="1325563"/>
          </a:xfrm>
        </p:spPr>
        <p:txBody>
          <a:bodyPr>
            <a:normAutofit/>
          </a:bodyPr>
          <a:lstStyle/>
          <a:p>
            <a:r>
              <a:rPr lang="en-US" dirty="0">
                <a:latin typeface="Century Gothic"/>
              </a:rPr>
              <a:t>Key changes</a:t>
            </a:r>
            <a:br>
              <a:rPr lang="en-US" sz="5400" dirty="0">
                <a:latin typeface="Century Gothic"/>
              </a:rPr>
            </a:br>
            <a:r>
              <a:rPr lang="en-US" sz="3600" cap="none" dirty="0">
                <a:solidFill>
                  <a:schemeClr val="accent3"/>
                </a:solidFill>
                <a:latin typeface="Century Gothic"/>
              </a:rPr>
              <a:t>ACCOUNT ADMINISTRATORS</a:t>
            </a:r>
            <a:endParaRPr lang="en-US" sz="4200" dirty="0">
              <a:solidFill>
                <a:schemeClr val="accent3"/>
              </a:solidFill>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15</a:t>
            </a:fld>
            <a:endParaRPr lang="en-US"/>
          </a:p>
        </p:txBody>
      </p:sp>
      <p:sp>
        <p:nvSpPr>
          <p:cNvPr id="5" name="Content Placeholder 4"/>
          <p:cNvSpPr>
            <a:spLocks noGrp="1"/>
          </p:cNvSpPr>
          <p:nvPr>
            <p:ph idx="1"/>
          </p:nvPr>
        </p:nvSpPr>
        <p:spPr>
          <a:xfrm>
            <a:off x="533399" y="1947840"/>
            <a:ext cx="10439401" cy="4155922"/>
          </a:xfrm>
        </p:spPr>
        <p:txBody>
          <a:bodyPr vert="horz" lIns="91440" tIns="45720" rIns="91440" bIns="45720" rtlCol="0" anchor="t">
            <a:noAutofit/>
          </a:bodyPr>
          <a:lstStyle/>
          <a:p>
            <a:pPr marL="457200" lvl="1" indent="-457200">
              <a:lnSpc>
                <a:spcPct val="80000"/>
              </a:lnSpc>
              <a:spcBef>
                <a:spcPts val="600"/>
              </a:spcBef>
              <a:buFont typeface="Arial" panose="020B0604020202020204" pitchFamily="34" charset="0"/>
              <a:buChar char="•"/>
              <a:tabLst>
                <a:tab pos="457200" algn="l"/>
                <a:tab pos="803275" algn="l"/>
              </a:tabLst>
            </a:pPr>
            <a:r>
              <a:rPr lang="en-US" sz="2200" dirty="0">
                <a:solidFill>
                  <a:schemeClr val="tx1"/>
                </a:solidFill>
                <a:latin typeface="+mn-lt"/>
                <a:cs typeface="Arial"/>
              </a:rPr>
              <a:t>Filers must authorize account administrators to manage their accounts.</a:t>
            </a:r>
          </a:p>
          <a:p>
            <a:pPr marL="457200" lvl="1" indent="-457200">
              <a:lnSpc>
                <a:spcPct val="80000"/>
              </a:lnSpc>
              <a:spcBef>
                <a:spcPts val="600"/>
              </a:spcBef>
              <a:buFont typeface="Arial" panose="020B0604020202020204" pitchFamily="34" charset="0"/>
              <a:buChar char="•"/>
              <a:tabLst>
                <a:tab pos="457200" algn="l"/>
                <a:tab pos="803275" algn="l"/>
              </a:tabLst>
            </a:pPr>
            <a:r>
              <a:rPr lang="en-US" sz="2200" dirty="0">
                <a:solidFill>
                  <a:schemeClr val="tx1"/>
                </a:solidFill>
                <a:latin typeface="+mn-lt"/>
                <a:cs typeface="Arial"/>
              </a:rPr>
              <a:t>Minimum number of account administrators:</a:t>
            </a:r>
            <a:endParaRPr lang="en-US" sz="2200" dirty="0">
              <a:solidFill>
                <a:schemeClr val="tx1"/>
              </a:solidFill>
              <a:latin typeface="+mn-lt"/>
            </a:endParaRPr>
          </a:p>
          <a:p>
            <a:pPr marL="1143000" lvl="2" indent="-457200">
              <a:lnSpc>
                <a:spcPct val="80000"/>
              </a:lnSpc>
              <a:spcBef>
                <a:spcPts val="600"/>
              </a:spcBef>
              <a:buFont typeface="Courier New" panose="020B0604020202020204" pitchFamily="34" charset="0"/>
              <a:buChar char="o"/>
              <a:tabLst>
                <a:tab pos="457200" algn="l"/>
                <a:tab pos="803275" algn="l"/>
              </a:tabLst>
            </a:pPr>
            <a:r>
              <a:rPr lang="en-US" sz="2200" dirty="0">
                <a:solidFill>
                  <a:schemeClr val="tx1"/>
                </a:solidFill>
                <a:latin typeface="+mn-lt"/>
                <a:cs typeface="Arial"/>
              </a:rPr>
              <a:t>Individual and single-member company filers:</a:t>
            </a:r>
            <a:endParaRPr lang="en-US" sz="2200" i="1" dirty="0">
              <a:solidFill>
                <a:schemeClr val="tx1"/>
              </a:solidFill>
              <a:latin typeface="+mn-lt"/>
            </a:endParaRPr>
          </a:p>
          <a:p>
            <a:pPr marL="1691640" lvl="3" indent="-457200">
              <a:lnSpc>
                <a:spcPct val="80000"/>
              </a:lnSpc>
              <a:spcBef>
                <a:spcPts val="600"/>
              </a:spcBef>
              <a:buFont typeface="Wingdings" panose="05000000000000000000" pitchFamily="2" charset="2"/>
              <a:buChar char="§"/>
              <a:tabLst>
                <a:tab pos="457200" algn="l"/>
                <a:tab pos="803275" algn="l"/>
              </a:tabLst>
            </a:pPr>
            <a:r>
              <a:rPr lang="en-US" sz="2200" dirty="0">
                <a:solidFill>
                  <a:schemeClr val="tx1"/>
                </a:solidFill>
                <a:latin typeface="+mn-lt"/>
                <a:cs typeface="Arial"/>
              </a:rPr>
              <a:t>At least one (1) account administrator is required.</a:t>
            </a:r>
            <a:endParaRPr lang="en-US" sz="2200" dirty="0">
              <a:solidFill>
                <a:schemeClr val="tx1"/>
              </a:solidFill>
              <a:latin typeface="+mn-lt"/>
            </a:endParaRPr>
          </a:p>
          <a:p>
            <a:pPr marL="1691640" lvl="3" indent="-457200">
              <a:lnSpc>
                <a:spcPct val="80000"/>
              </a:lnSpc>
              <a:spcBef>
                <a:spcPts val="600"/>
              </a:spcBef>
              <a:buFont typeface="Wingdings" panose="05000000000000000000" pitchFamily="2" charset="2"/>
              <a:buChar char="§"/>
              <a:tabLst>
                <a:tab pos="457200" algn="l"/>
                <a:tab pos="803275" algn="l"/>
              </a:tabLst>
            </a:pPr>
            <a:r>
              <a:rPr lang="en-US" sz="2200" dirty="0">
                <a:solidFill>
                  <a:schemeClr val="tx1"/>
                </a:solidFill>
                <a:latin typeface="+mn-lt"/>
                <a:cs typeface="Arial"/>
              </a:rPr>
              <a:t>We encourage authorizing at least two (2) account administrators in case one is unavailable.</a:t>
            </a:r>
          </a:p>
          <a:p>
            <a:pPr marL="1143000" lvl="2" indent="-457200">
              <a:lnSpc>
                <a:spcPct val="80000"/>
              </a:lnSpc>
              <a:spcBef>
                <a:spcPts val="600"/>
              </a:spcBef>
              <a:buFont typeface="Courier New" panose="020B0604020202020204" pitchFamily="34" charset="0"/>
              <a:buChar char="o"/>
              <a:tabLst>
                <a:tab pos="457200" algn="l"/>
                <a:tab pos="803275" algn="l"/>
              </a:tabLst>
            </a:pPr>
            <a:r>
              <a:rPr lang="en-US" sz="2200" dirty="0">
                <a:solidFill>
                  <a:schemeClr val="tx1"/>
                </a:solidFill>
                <a:latin typeface="+mn-lt"/>
                <a:cs typeface="Arial"/>
              </a:rPr>
              <a:t>All other filers:</a:t>
            </a:r>
            <a:endParaRPr lang="en-US" sz="2200" dirty="0">
              <a:solidFill>
                <a:schemeClr val="tx1"/>
              </a:solidFill>
              <a:latin typeface="+mn-lt"/>
            </a:endParaRPr>
          </a:p>
          <a:p>
            <a:pPr marL="1691640" lvl="3" indent="-457200">
              <a:lnSpc>
                <a:spcPct val="80000"/>
              </a:lnSpc>
              <a:spcBef>
                <a:spcPts val="600"/>
              </a:spcBef>
              <a:buFont typeface="Wingdings" panose="05000000000000000000" pitchFamily="2" charset="2"/>
              <a:buChar char="§"/>
              <a:tabLst>
                <a:tab pos="457200" algn="l"/>
                <a:tab pos="803275" algn="l"/>
              </a:tabLst>
            </a:pPr>
            <a:r>
              <a:rPr lang="en-US" sz="2200" dirty="0">
                <a:solidFill>
                  <a:schemeClr val="tx1"/>
                </a:solidFill>
                <a:latin typeface="+mn-lt"/>
                <a:cs typeface="Arial"/>
              </a:rPr>
              <a:t>At least two (2) account administrators are required.</a:t>
            </a:r>
          </a:p>
          <a:p>
            <a:pPr marL="457200" lvl="1" indent="-457200">
              <a:lnSpc>
                <a:spcPct val="80000"/>
              </a:lnSpc>
              <a:spcBef>
                <a:spcPts val="600"/>
              </a:spcBef>
              <a:buChar char="•"/>
            </a:pPr>
            <a:r>
              <a:rPr lang="en-US" sz="2200" dirty="0">
                <a:solidFill>
                  <a:schemeClr val="tx1"/>
                </a:solidFill>
                <a:latin typeface="+mn-lt"/>
                <a:cs typeface="Arial"/>
              </a:rPr>
              <a:t>Maximum number of account administrators for any filer: 20.</a:t>
            </a:r>
            <a:endParaRPr lang="en-US" sz="2200" dirty="0">
              <a:solidFill>
                <a:schemeClr val="tx1"/>
              </a:solidFill>
            </a:endParaRPr>
          </a:p>
        </p:txBody>
      </p:sp>
    </p:spTree>
    <p:extLst>
      <p:ext uri="{BB962C8B-B14F-4D97-AF65-F5344CB8AC3E}">
        <p14:creationId xmlns:p14="http://schemas.microsoft.com/office/powerpoint/2010/main" val="303475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5826-2D89-B7C4-2052-9656A62F7630}"/>
              </a:ext>
            </a:extLst>
          </p:cNvPr>
          <p:cNvSpPr>
            <a:spLocks noGrp="1"/>
          </p:cNvSpPr>
          <p:nvPr>
            <p:ph type="title"/>
          </p:nvPr>
        </p:nvSpPr>
        <p:spPr>
          <a:xfrm>
            <a:off x="748553" y="583700"/>
            <a:ext cx="10515600" cy="1325563"/>
          </a:xfrm>
        </p:spPr>
        <p:txBody>
          <a:bodyPr>
            <a:normAutofit/>
          </a:bodyPr>
          <a:lstStyle/>
          <a:p>
            <a:r>
              <a:rPr lang="en-US" dirty="0">
                <a:latin typeface="Century Gothic"/>
              </a:rPr>
              <a:t>KEY Changes</a:t>
            </a:r>
            <a:br>
              <a:rPr lang="en-US" dirty="0">
                <a:latin typeface="Century Gothic"/>
              </a:rPr>
            </a:br>
            <a:r>
              <a:rPr lang="en-US" sz="3600" dirty="0">
                <a:solidFill>
                  <a:schemeClr val="accent3"/>
                </a:solidFill>
                <a:latin typeface="Century Gothic"/>
              </a:rPr>
              <a:t>account administrators</a:t>
            </a:r>
            <a:endParaRPr lang="en-US" dirty="0">
              <a:solidFill>
                <a:schemeClr val="accent3"/>
              </a:solidFill>
            </a:endParaRPr>
          </a:p>
        </p:txBody>
      </p:sp>
      <p:sp>
        <p:nvSpPr>
          <p:cNvPr id="4" name="Slide Number Placeholder 3">
            <a:extLst>
              <a:ext uri="{FF2B5EF4-FFF2-40B4-BE49-F238E27FC236}">
                <a16:creationId xmlns:a16="http://schemas.microsoft.com/office/drawing/2014/main" id="{E70C4F01-9DB8-47A1-B9E9-D5E5DF13C324}"/>
              </a:ext>
            </a:extLst>
          </p:cNvPr>
          <p:cNvSpPr>
            <a:spLocks noGrp="1"/>
          </p:cNvSpPr>
          <p:nvPr>
            <p:ph type="sldNum" sz="quarter" idx="12"/>
          </p:nvPr>
        </p:nvSpPr>
        <p:spPr/>
        <p:txBody>
          <a:bodyPr/>
          <a:lstStyle/>
          <a:p>
            <a:fld id="{3A321C34-B6FA-204D-BF19-5DB858CAFE8C}" type="slidenum">
              <a:rPr lang="en-US" smtClean="0"/>
              <a:t>16</a:t>
            </a:fld>
            <a:endParaRPr lang="en-US"/>
          </a:p>
        </p:txBody>
      </p:sp>
      <p:sp>
        <p:nvSpPr>
          <p:cNvPr id="5" name="Content Placeholder 4">
            <a:extLst>
              <a:ext uri="{FF2B5EF4-FFF2-40B4-BE49-F238E27FC236}">
                <a16:creationId xmlns:a16="http://schemas.microsoft.com/office/drawing/2014/main" id="{A340DBFD-8323-05C0-3C80-71761731DF65}"/>
              </a:ext>
            </a:extLst>
          </p:cNvPr>
          <p:cNvSpPr>
            <a:spLocks noGrp="1"/>
          </p:cNvSpPr>
          <p:nvPr>
            <p:ph idx="1"/>
          </p:nvPr>
        </p:nvSpPr>
        <p:spPr>
          <a:xfrm>
            <a:off x="748553" y="2025439"/>
            <a:ext cx="10515600" cy="3872704"/>
          </a:xfrm>
        </p:spPr>
        <p:txBody>
          <a:bodyPr vert="horz" lIns="91440" tIns="45720" rIns="91440" bIns="45720" rtlCol="0" anchor="t">
            <a:noAutofit/>
          </a:bodyPr>
          <a:lstStyle/>
          <a:p>
            <a:pPr marL="457200" indent="-457200">
              <a:spcBef>
                <a:spcPts val="1200"/>
              </a:spcBef>
              <a:spcAft>
                <a:spcPts val="1200"/>
              </a:spcAft>
              <a:buFont typeface="Arial"/>
              <a:buChar char="•"/>
            </a:pPr>
            <a:r>
              <a:rPr lang="en-US">
                <a:latin typeface="Arial"/>
                <a:cs typeface="Arial"/>
              </a:rPr>
              <a:t>Account administrator actions on the dashboard:</a:t>
            </a:r>
            <a:endParaRPr lang="en-US"/>
          </a:p>
          <a:p>
            <a:pPr marL="1005840" lvl="3" indent="-457200">
              <a:lnSpc>
                <a:spcPct val="80000"/>
              </a:lnSpc>
              <a:spcBef>
                <a:spcPts val="600"/>
              </a:spcBef>
              <a:buFont typeface="Courier New"/>
              <a:buChar char="o"/>
            </a:pPr>
            <a:r>
              <a:rPr lang="en-US" sz="2200">
                <a:latin typeface="Arial"/>
                <a:cs typeface="Arial"/>
              </a:rPr>
              <a:t>Adds and removes </a:t>
            </a:r>
            <a:r>
              <a:rPr lang="en-US" sz="2200">
                <a:solidFill>
                  <a:schemeClr val="tx1"/>
                </a:solidFill>
                <a:latin typeface="Arial"/>
                <a:cs typeface="Arial"/>
              </a:rPr>
              <a:t>individuals authorized to act for the filer, including users, technical administrators and other account administrators</a:t>
            </a:r>
          </a:p>
          <a:p>
            <a:pPr marL="1005840" lvl="3" indent="-457200">
              <a:lnSpc>
                <a:spcPct val="80000"/>
              </a:lnSpc>
              <a:spcBef>
                <a:spcPts val="600"/>
              </a:spcBef>
              <a:buFont typeface="Courier New"/>
              <a:buChar char="o"/>
            </a:pPr>
            <a:r>
              <a:rPr lang="en-US" sz="2200">
                <a:solidFill>
                  <a:schemeClr val="tx1"/>
                </a:solidFill>
                <a:latin typeface="Arial"/>
                <a:cs typeface="Arial"/>
              </a:rPr>
              <a:t>Generates or creates custom CCC for the filer</a:t>
            </a:r>
          </a:p>
          <a:p>
            <a:pPr marL="1005840" lvl="3" indent="-457200">
              <a:lnSpc>
                <a:spcPct val="80000"/>
              </a:lnSpc>
              <a:spcBef>
                <a:spcPts val="600"/>
              </a:spcBef>
              <a:buFont typeface="Courier New"/>
              <a:buChar char="o"/>
            </a:pPr>
            <a:r>
              <a:rPr lang="en-US" sz="2200">
                <a:solidFill>
                  <a:schemeClr val="tx1"/>
                </a:solidFill>
                <a:latin typeface="Arial"/>
                <a:cs typeface="Arial"/>
              </a:rPr>
              <a:t>Performs filer's annual confirmation of account</a:t>
            </a:r>
          </a:p>
          <a:p>
            <a:pPr marL="1005840" lvl="3" indent="-457200">
              <a:lnSpc>
                <a:spcPct val="80000"/>
              </a:lnSpc>
              <a:spcBef>
                <a:spcPts val="600"/>
              </a:spcBef>
              <a:buFont typeface="Courier New"/>
              <a:buChar char="o"/>
            </a:pPr>
            <a:r>
              <a:rPr lang="en-US" sz="2200">
                <a:solidFill>
                  <a:schemeClr val="tx1"/>
                </a:solidFill>
                <a:latin typeface="Arial"/>
                <a:cs typeface="Arial"/>
              </a:rPr>
              <a:t>Delegates authority to file to other EDGAR accounts (and may remove delegations)</a:t>
            </a:r>
          </a:p>
          <a:p>
            <a:pPr marL="1005840" lvl="3" indent="-457200">
              <a:lnSpc>
                <a:spcPct val="80000"/>
              </a:lnSpc>
              <a:spcBef>
                <a:spcPts val="600"/>
              </a:spcBef>
              <a:buFont typeface="Courier New"/>
              <a:buChar char="o"/>
            </a:pPr>
            <a:r>
              <a:rPr lang="en-US" sz="2200">
                <a:solidFill>
                  <a:schemeClr val="tx1"/>
                </a:solidFill>
                <a:latin typeface="Arial"/>
                <a:cs typeface="Arial"/>
              </a:rPr>
              <a:t>Creates and edits groups of users</a:t>
            </a:r>
            <a:endParaRPr lang="en-US" sz="2200">
              <a:solidFill>
                <a:schemeClr val="tx1"/>
              </a:solidFill>
            </a:endParaRPr>
          </a:p>
          <a:p>
            <a:pPr marL="1005840" lvl="3" indent="-457200">
              <a:lnSpc>
                <a:spcPct val="80000"/>
              </a:lnSpc>
              <a:spcBef>
                <a:spcPts val="600"/>
              </a:spcBef>
              <a:buFont typeface="Courier New"/>
              <a:buChar char="o"/>
            </a:pPr>
            <a:r>
              <a:rPr lang="en-US" sz="2200">
                <a:solidFill>
                  <a:schemeClr val="tx1"/>
                </a:solidFill>
                <a:latin typeface="Arial"/>
                <a:cs typeface="Arial"/>
              </a:rPr>
              <a:t>Can also be a technical administrator (but not also a user)</a:t>
            </a:r>
            <a:endParaRPr lang="en-US" sz="2200">
              <a:solidFill>
                <a:schemeClr val="tx1"/>
              </a:solidFill>
            </a:endParaRPr>
          </a:p>
          <a:p>
            <a:pPr marL="1005840" lvl="3" indent="-457200">
              <a:lnSpc>
                <a:spcPct val="80000"/>
              </a:lnSpc>
              <a:spcBef>
                <a:spcPts val="600"/>
              </a:spcBef>
              <a:buFont typeface="Courier New"/>
              <a:buChar char="o"/>
            </a:pPr>
            <a:endParaRPr lang="en-US" sz="2400">
              <a:solidFill>
                <a:schemeClr val="tx1"/>
              </a:solidFill>
            </a:endParaRPr>
          </a:p>
        </p:txBody>
      </p:sp>
    </p:spTree>
    <p:extLst>
      <p:ext uri="{BB962C8B-B14F-4D97-AF65-F5344CB8AC3E}">
        <p14:creationId xmlns:p14="http://schemas.microsoft.com/office/powerpoint/2010/main" val="369526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631"/>
            <a:ext cx="11888190" cy="1325563"/>
          </a:xfrm>
        </p:spPr>
        <p:txBody>
          <a:bodyPr>
            <a:normAutofit/>
          </a:bodyPr>
          <a:lstStyle/>
          <a:p>
            <a:r>
              <a:rPr lang="en-US">
                <a:latin typeface="Century Gothic"/>
              </a:rPr>
              <a:t>Key changes</a:t>
            </a:r>
            <a:br>
              <a:rPr lang="en-US" sz="4200">
                <a:latin typeface="Century Gothic"/>
              </a:rPr>
            </a:br>
            <a:r>
              <a:rPr lang="en-US" sz="3600">
                <a:solidFill>
                  <a:schemeClr val="accent3"/>
                </a:solidFill>
                <a:latin typeface="Century Gothic"/>
              </a:rPr>
              <a:t>account administrators</a:t>
            </a:r>
            <a:endParaRPr lang="en-US" sz="4200">
              <a:solidFill>
                <a:schemeClr val="accent3"/>
              </a:solidFill>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17</a:t>
            </a:fld>
            <a:endParaRPr lang="en-US"/>
          </a:p>
        </p:txBody>
      </p:sp>
      <p:pic>
        <p:nvPicPr>
          <p:cNvPr id="1026" name="Picture 2" descr="Diagram 1 describing of Filer Management account administrator role and authorization of individual roles.">
            <a:extLst>
              <a:ext uri="{FF2B5EF4-FFF2-40B4-BE49-F238E27FC236}">
                <a16:creationId xmlns:a16="http://schemas.microsoft.com/office/drawing/2014/main" id="{CCF40E46-041E-C312-726C-FC232B7A4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07" y="1997849"/>
            <a:ext cx="9413287" cy="3993150"/>
          </a:xfrm>
          <a:prstGeom prst="rect">
            <a:avLst/>
          </a:prstGeom>
          <a:noFill/>
          <a:ln w="9525">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7B41-6A9E-1D5B-C044-DD938163DAAE}"/>
              </a:ext>
            </a:extLst>
          </p:cNvPr>
          <p:cNvSpPr>
            <a:spLocks noGrp="1"/>
          </p:cNvSpPr>
          <p:nvPr>
            <p:ph type="title"/>
          </p:nvPr>
        </p:nvSpPr>
        <p:spPr/>
        <p:txBody>
          <a:bodyPr/>
          <a:lstStyle/>
          <a:p>
            <a:r>
              <a:rPr lang="en-US">
                <a:latin typeface="Century Gothic"/>
              </a:rPr>
              <a:t>Key changes</a:t>
            </a:r>
            <a:br>
              <a:rPr lang="en-US">
                <a:latin typeface="Century Gothic"/>
              </a:rPr>
            </a:br>
            <a:r>
              <a:rPr lang="en-US" sz="3600">
                <a:solidFill>
                  <a:schemeClr val="accent3"/>
                </a:solidFill>
                <a:latin typeface="Century Gothic"/>
              </a:rPr>
              <a:t>amended Form ID</a:t>
            </a:r>
            <a:endParaRPr lang="en-US">
              <a:solidFill>
                <a:schemeClr val="accent3"/>
              </a:solidFill>
            </a:endParaRPr>
          </a:p>
        </p:txBody>
      </p:sp>
      <p:sp>
        <p:nvSpPr>
          <p:cNvPr id="4" name="Slide Number Placeholder 3">
            <a:extLst>
              <a:ext uri="{FF2B5EF4-FFF2-40B4-BE49-F238E27FC236}">
                <a16:creationId xmlns:a16="http://schemas.microsoft.com/office/drawing/2014/main" id="{58F7901F-3174-467D-D67C-04CBAF96AE73}"/>
              </a:ext>
            </a:extLst>
          </p:cNvPr>
          <p:cNvSpPr>
            <a:spLocks noGrp="1"/>
          </p:cNvSpPr>
          <p:nvPr>
            <p:ph type="sldNum" sz="quarter" idx="12"/>
          </p:nvPr>
        </p:nvSpPr>
        <p:spPr/>
        <p:txBody>
          <a:bodyPr/>
          <a:lstStyle/>
          <a:p>
            <a:fld id="{3A321C34-B6FA-204D-BF19-5DB858CAFE8C}" type="slidenum">
              <a:rPr lang="en-US" smtClean="0"/>
              <a:t>18</a:t>
            </a:fld>
            <a:endParaRPr lang="en-US"/>
          </a:p>
        </p:txBody>
      </p:sp>
      <p:sp>
        <p:nvSpPr>
          <p:cNvPr id="5" name="Content Placeholder 4">
            <a:extLst>
              <a:ext uri="{FF2B5EF4-FFF2-40B4-BE49-F238E27FC236}">
                <a16:creationId xmlns:a16="http://schemas.microsoft.com/office/drawing/2014/main" id="{EFA7C503-2B46-243C-0F1C-FD2D155FC056}"/>
              </a:ext>
            </a:extLst>
          </p:cNvPr>
          <p:cNvSpPr>
            <a:spLocks noGrp="1"/>
          </p:cNvSpPr>
          <p:nvPr>
            <p:ph idx="1"/>
          </p:nvPr>
        </p:nvSpPr>
        <p:spPr>
          <a:xfrm>
            <a:off x="840087" y="1864935"/>
            <a:ext cx="10242884" cy="4802187"/>
          </a:xfrm>
        </p:spPr>
        <p:txBody>
          <a:bodyPr vert="horz" lIns="91440" tIns="45720" rIns="91440" bIns="45720" rtlCol="0" anchor="t">
            <a:noAutofit/>
          </a:bodyPr>
          <a:lstStyle/>
          <a:p>
            <a:pPr marL="342900" indent="-342900">
              <a:spcBef>
                <a:spcPts val="1200"/>
              </a:spcBef>
              <a:spcAft>
                <a:spcPts val="1200"/>
              </a:spcAft>
              <a:buFont typeface="Arial" panose="020B0604020202020204" pitchFamily="34" charset="0"/>
              <a:buChar char="•"/>
            </a:pPr>
            <a:r>
              <a:rPr lang="en-US">
                <a:latin typeface="+mn-lt"/>
                <a:cs typeface="Arial"/>
              </a:rPr>
              <a:t>Form ID, the application for EDGAR access, is being amended to capture authorization of account administrators and other information and to make the form more user-friendly. </a:t>
            </a:r>
          </a:p>
          <a:p>
            <a:pPr marL="1028700" lvl="2" indent="-342900">
              <a:spcBef>
                <a:spcPts val="1200"/>
              </a:spcBef>
              <a:buFont typeface="Courier New" panose="02070309020205020404" pitchFamily="49" charset="0"/>
              <a:buChar char="o"/>
              <a:tabLst>
                <a:tab pos="1031875" algn="l"/>
              </a:tabLst>
            </a:pPr>
            <a:r>
              <a:rPr lang="en-US" sz="2400">
                <a:latin typeface="+mn-lt"/>
                <a:cs typeface="Arial"/>
              </a:rPr>
              <a:t>Compliance with Amended Form ID is required March 24, 2025.</a:t>
            </a:r>
            <a:endParaRPr lang="en-US" sz="2400">
              <a:latin typeface="+mn-lt"/>
            </a:endParaRPr>
          </a:p>
          <a:p>
            <a:pPr marL="1028700" lvl="2" indent="-342900">
              <a:spcBef>
                <a:spcPts val="1200"/>
              </a:spcBef>
              <a:buFont typeface="Courier New" panose="02070309020205020404" pitchFamily="49" charset="0"/>
              <a:buChar char="o"/>
              <a:tabLst>
                <a:tab pos="1031875" algn="l"/>
              </a:tabLst>
            </a:pPr>
            <a:r>
              <a:rPr lang="en-US" sz="2400">
                <a:latin typeface="+mn-lt"/>
                <a:cs typeface="Arial"/>
              </a:rPr>
              <a:t>Amended Form ID must be completed on the dashboard.</a:t>
            </a:r>
            <a:endParaRPr lang="en-US" sz="2400">
              <a:latin typeface="+mn-lt"/>
            </a:endParaRPr>
          </a:p>
          <a:p>
            <a:pPr lvl="1" indent="0">
              <a:buNone/>
              <a:tabLst>
                <a:tab pos="1031875" algn="l"/>
              </a:tabLst>
            </a:pPr>
            <a:endParaRPr lang="en-US">
              <a:latin typeface="+mn-lt"/>
              <a:cs typeface="Arial"/>
            </a:endParaRPr>
          </a:p>
          <a:p>
            <a:r>
              <a:rPr lang="en-US" sz="2000">
                <a:latin typeface="+mn-lt"/>
                <a:cs typeface="Arial"/>
              </a:rPr>
              <a:t>                              </a:t>
            </a:r>
          </a:p>
          <a:p>
            <a:r>
              <a:rPr lang="en-US" sz="2000">
                <a:latin typeface="+mn-lt"/>
                <a:cs typeface="Arial"/>
              </a:rPr>
              <a:t>          </a:t>
            </a:r>
            <a:endParaRPr lang="en-US"/>
          </a:p>
          <a:p>
            <a:endParaRPr lang="en-US" sz="2000">
              <a:latin typeface="+mn-lt"/>
              <a:cs typeface="Arial"/>
            </a:endParaRPr>
          </a:p>
          <a:p>
            <a:endParaRPr lang="en-US" sz="2000">
              <a:latin typeface="+mn-lt"/>
              <a:cs typeface="Arial"/>
            </a:endParaRPr>
          </a:p>
          <a:p>
            <a:endParaRPr lang="en-US" sz="2000">
              <a:latin typeface="+mn-lt"/>
              <a:cs typeface="Arial"/>
            </a:endParaRPr>
          </a:p>
          <a:p>
            <a:endParaRPr lang="en-US" sz="2000">
              <a:latin typeface="+mn-lt"/>
              <a:cs typeface="Arial"/>
            </a:endParaRPr>
          </a:p>
          <a:p>
            <a:endParaRPr lang="en-US" sz="2000">
              <a:latin typeface="+mn-lt"/>
            </a:endParaRPr>
          </a:p>
          <a:p>
            <a:endParaRPr lang="en-US" sz="2000">
              <a:latin typeface="+mn-lt"/>
            </a:endParaRPr>
          </a:p>
          <a:p>
            <a:endParaRPr lang="en-US" sz="2000">
              <a:latin typeface="+mn-lt"/>
            </a:endParaRPr>
          </a:p>
        </p:txBody>
      </p:sp>
    </p:spTree>
    <p:extLst>
      <p:ext uri="{BB962C8B-B14F-4D97-AF65-F5344CB8AC3E}">
        <p14:creationId xmlns:p14="http://schemas.microsoft.com/office/powerpoint/2010/main" val="185134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7B41-6A9E-1D5B-C044-DD938163DAAE}"/>
              </a:ext>
            </a:extLst>
          </p:cNvPr>
          <p:cNvSpPr>
            <a:spLocks noGrp="1"/>
          </p:cNvSpPr>
          <p:nvPr>
            <p:ph type="title"/>
          </p:nvPr>
        </p:nvSpPr>
        <p:spPr/>
        <p:txBody>
          <a:bodyPr/>
          <a:lstStyle/>
          <a:p>
            <a:r>
              <a:rPr lang="en-US">
                <a:latin typeface="Century Gothic"/>
              </a:rPr>
              <a:t>Key changes</a:t>
            </a:r>
            <a:br>
              <a:rPr lang="en-US">
                <a:latin typeface="Century Gothic"/>
              </a:rPr>
            </a:br>
            <a:r>
              <a:rPr lang="en-US" sz="3600">
                <a:solidFill>
                  <a:schemeClr val="accent3"/>
                </a:solidFill>
                <a:latin typeface="Century Gothic"/>
              </a:rPr>
              <a:t>amended Form ID</a:t>
            </a:r>
            <a:endParaRPr lang="en-US">
              <a:solidFill>
                <a:schemeClr val="accent3"/>
              </a:solidFill>
            </a:endParaRPr>
          </a:p>
        </p:txBody>
      </p:sp>
      <p:sp>
        <p:nvSpPr>
          <p:cNvPr id="4" name="Slide Number Placeholder 3">
            <a:extLst>
              <a:ext uri="{FF2B5EF4-FFF2-40B4-BE49-F238E27FC236}">
                <a16:creationId xmlns:a16="http://schemas.microsoft.com/office/drawing/2014/main" id="{58F7901F-3174-467D-D67C-04CBAF96AE73}"/>
              </a:ext>
            </a:extLst>
          </p:cNvPr>
          <p:cNvSpPr>
            <a:spLocks noGrp="1"/>
          </p:cNvSpPr>
          <p:nvPr>
            <p:ph type="sldNum" sz="quarter" idx="12"/>
          </p:nvPr>
        </p:nvSpPr>
        <p:spPr/>
        <p:txBody>
          <a:bodyPr/>
          <a:lstStyle/>
          <a:p>
            <a:fld id="{3A321C34-B6FA-204D-BF19-5DB858CAFE8C}" type="slidenum">
              <a:rPr lang="en-US" smtClean="0"/>
              <a:t>19</a:t>
            </a:fld>
            <a:endParaRPr lang="en-US"/>
          </a:p>
        </p:txBody>
      </p:sp>
      <p:sp>
        <p:nvSpPr>
          <p:cNvPr id="5" name="Content Placeholder 4">
            <a:extLst>
              <a:ext uri="{FF2B5EF4-FFF2-40B4-BE49-F238E27FC236}">
                <a16:creationId xmlns:a16="http://schemas.microsoft.com/office/drawing/2014/main" id="{EFA7C503-2B46-243C-0F1C-FD2D155FC056}"/>
              </a:ext>
            </a:extLst>
          </p:cNvPr>
          <p:cNvSpPr>
            <a:spLocks noGrp="1"/>
          </p:cNvSpPr>
          <p:nvPr>
            <p:ph idx="1"/>
          </p:nvPr>
        </p:nvSpPr>
        <p:spPr>
          <a:xfrm>
            <a:off x="840087" y="1864935"/>
            <a:ext cx="10242884" cy="4802187"/>
          </a:xfrm>
        </p:spPr>
        <p:txBody>
          <a:bodyPr vert="horz" lIns="91440" tIns="45720" rIns="91440" bIns="45720" rtlCol="0" anchor="t">
            <a:noAutofit/>
          </a:bodyPr>
          <a:lstStyle/>
          <a:p>
            <a:pPr marL="400050" lvl="2" indent="-342900">
              <a:spcBef>
                <a:spcPts val="1200"/>
              </a:spcBef>
              <a:tabLst>
                <a:tab pos="1031875" algn="l"/>
              </a:tabLst>
            </a:pPr>
            <a:r>
              <a:rPr lang="en-US" sz="2400">
                <a:latin typeface="+mn-lt"/>
                <a:cs typeface="Arial"/>
              </a:rPr>
              <a:t>Amended Form ID must be completed by: </a:t>
            </a:r>
          </a:p>
          <a:p>
            <a:pPr marL="1028700" lvl="2" indent="-400050">
              <a:spcBef>
                <a:spcPts val="1200"/>
              </a:spcBef>
              <a:buFont typeface="Courier New" panose="02070309020205020404" pitchFamily="49" charset="0"/>
              <a:buChar char="o"/>
              <a:tabLst>
                <a:tab pos="1031875" algn="l"/>
              </a:tabLst>
            </a:pPr>
            <a:r>
              <a:rPr lang="en-US" sz="2400">
                <a:latin typeface="+mn-lt"/>
                <a:cs typeface="Arial"/>
              </a:rPr>
              <a:t>A prospective filer seeking to open a new EDGAR account;</a:t>
            </a:r>
          </a:p>
          <a:p>
            <a:pPr marL="1028700" lvl="2" indent="-400050">
              <a:spcBef>
                <a:spcPts val="1200"/>
              </a:spcBef>
              <a:buFont typeface="Courier New" panose="02070309020205020404" pitchFamily="49" charset="0"/>
              <a:buChar char="o"/>
              <a:tabLst>
                <a:tab pos="1031875" algn="l"/>
              </a:tabLst>
            </a:pPr>
            <a:r>
              <a:rPr lang="en-US" sz="2400">
                <a:latin typeface="+mn-lt"/>
                <a:cs typeface="Arial"/>
              </a:rPr>
              <a:t>A filer that has lost electronic access to its EDGAR account;</a:t>
            </a:r>
          </a:p>
          <a:p>
            <a:pPr marL="1028700" lvl="2" indent="-400050">
              <a:spcBef>
                <a:spcPts val="1200"/>
              </a:spcBef>
              <a:buFont typeface="Courier New" panose="02070309020205020404" pitchFamily="49" charset="0"/>
              <a:buChar char="o"/>
              <a:tabLst>
                <a:tab pos="1031875" algn="l"/>
              </a:tabLst>
            </a:pPr>
            <a:r>
              <a:rPr lang="en-US" sz="2400">
                <a:latin typeface="+mn-lt"/>
                <a:cs typeface="Arial"/>
              </a:rPr>
              <a:t>A filer that is the legal successor of the filer named on the existing CIK account but did not receive access from that filer; and</a:t>
            </a:r>
          </a:p>
          <a:p>
            <a:pPr marL="1028700" lvl="2" indent="-400050">
              <a:spcBef>
                <a:spcPts val="1200"/>
              </a:spcBef>
              <a:buFont typeface="Courier New" panose="02070309020205020404" pitchFamily="49" charset="0"/>
              <a:buChar char="o"/>
            </a:pPr>
            <a:r>
              <a:rPr lang="en-US" sz="2400">
                <a:latin typeface="+mn-lt"/>
                <a:cs typeface="Arial"/>
              </a:rPr>
              <a:t>A "paper filer" seeking access to its existing account for the first time to file electronically.</a:t>
            </a:r>
          </a:p>
          <a:p>
            <a:pPr lvl="1"/>
            <a:endParaRPr lang="en-US">
              <a:latin typeface="+mn-lt"/>
              <a:cs typeface="Arial"/>
            </a:endParaRPr>
          </a:p>
          <a:p>
            <a:r>
              <a:rPr lang="en-US" sz="2000">
                <a:latin typeface="+mn-lt"/>
                <a:cs typeface="Arial"/>
              </a:rPr>
              <a:t>                              </a:t>
            </a:r>
          </a:p>
          <a:p>
            <a:r>
              <a:rPr lang="en-US" sz="2000">
                <a:latin typeface="+mn-lt"/>
                <a:cs typeface="Arial"/>
              </a:rPr>
              <a:t>          </a:t>
            </a:r>
            <a:endParaRPr lang="en-US"/>
          </a:p>
          <a:p>
            <a:endParaRPr lang="en-US" sz="2000">
              <a:latin typeface="+mn-lt"/>
              <a:cs typeface="Arial"/>
            </a:endParaRPr>
          </a:p>
          <a:p>
            <a:endParaRPr lang="en-US" sz="2000">
              <a:latin typeface="+mn-lt"/>
              <a:cs typeface="Arial"/>
            </a:endParaRPr>
          </a:p>
          <a:p>
            <a:endParaRPr lang="en-US" sz="2000">
              <a:latin typeface="+mn-lt"/>
              <a:cs typeface="Arial"/>
            </a:endParaRPr>
          </a:p>
          <a:p>
            <a:endParaRPr lang="en-US" sz="2000">
              <a:latin typeface="+mn-lt"/>
              <a:cs typeface="Arial"/>
            </a:endParaRPr>
          </a:p>
          <a:p>
            <a:endParaRPr lang="en-US" sz="2000">
              <a:latin typeface="+mn-lt"/>
            </a:endParaRPr>
          </a:p>
          <a:p>
            <a:endParaRPr lang="en-US" sz="2000">
              <a:latin typeface="+mn-lt"/>
            </a:endParaRPr>
          </a:p>
          <a:p>
            <a:endParaRPr lang="en-US" sz="2000">
              <a:latin typeface="+mn-lt"/>
            </a:endParaRPr>
          </a:p>
        </p:txBody>
      </p:sp>
    </p:spTree>
    <p:extLst>
      <p:ext uri="{BB962C8B-B14F-4D97-AF65-F5344CB8AC3E}">
        <p14:creationId xmlns:p14="http://schemas.microsoft.com/office/powerpoint/2010/main" val="47539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Century Gothic"/>
              </a:rPr>
              <a:t>disclaimer</a:t>
            </a:r>
          </a:p>
        </p:txBody>
      </p:sp>
      <p:sp>
        <p:nvSpPr>
          <p:cNvPr id="4" name="Slide Number Placeholder 3"/>
          <p:cNvSpPr>
            <a:spLocks noGrp="1"/>
          </p:cNvSpPr>
          <p:nvPr>
            <p:ph type="sldNum" sz="quarter" idx="12"/>
          </p:nvPr>
        </p:nvSpPr>
        <p:spPr/>
        <p:txBody>
          <a:bodyPr/>
          <a:lstStyle/>
          <a:p>
            <a:fld id="{3A321C34-B6FA-204D-BF19-5DB858CAFE8C}" type="slidenum">
              <a:rPr lang="en-US" smtClean="0"/>
              <a:t>2</a:t>
            </a:fld>
            <a:endParaRPr lang="en-US"/>
          </a:p>
        </p:txBody>
      </p:sp>
      <p:sp>
        <p:nvSpPr>
          <p:cNvPr id="6" name="Content Placeholder 4">
            <a:extLst>
              <a:ext uri="{FF2B5EF4-FFF2-40B4-BE49-F238E27FC236}">
                <a16:creationId xmlns:a16="http://schemas.microsoft.com/office/drawing/2014/main" id="{1272A733-0DBC-E2F7-59D2-7119B92F07EB}"/>
              </a:ext>
            </a:extLst>
          </p:cNvPr>
          <p:cNvSpPr>
            <a:spLocks noGrp="1"/>
          </p:cNvSpPr>
          <p:nvPr>
            <p:ph idx="1"/>
          </p:nvPr>
        </p:nvSpPr>
        <p:spPr>
          <a:xfrm>
            <a:off x="838200" y="1718910"/>
            <a:ext cx="10078157" cy="4138739"/>
          </a:xfrm>
        </p:spPr>
        <p:txBody>
          <a:bodyPr vert="horz" lIns="91440" tIns="45720" rIns="91440" bIns="45720" rtlCol="0" anchor="t">
            <a:normAutofit/>
          </a:bodyPr>
          <a:lstStyle/>
          <a:p>
            <a:pPr lvl="1">
              <a:lnSpc>
                <a:spcPct val="120000"/>
              </a:lnSpc>
            </a:pPr>
            <a:r>
              <a:rPr lang="en-US">
                <a:latin typeface="Arial"/>
                <a:cs typeface="Arial"/>
              </a:rPr>
              <a:t>This presentation represents the views of the staff of the EDGAR Business Office. It is not a rule, regulation, or statement of the Securities and Exchange Commission (SEC or Commission). The Commission has neither approved nor disapproved its content. As with all staff statements, this information has no legal force or effect: it does not alter or amend the applicable law, and it creates no new or additional obligations on any person.</a:t>
            </a:r>
            <a:endParaRPr lang="en-US"/>
          </a:p>
        </p:txBody>
      </p:sp>
    </p:spTree>
    <p:extLst>
      <p:ext uri="{BB962C8B-B14F-4D97-AF65-F5344CB8AC3E}">
        <p14:creationId xmlns:p14="http://schemas.microsoft.com/office/powerpoint/2010/main" val="2081482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 for EDGAR filers describing the transition to EDGAR Next and the steps needed to do that.">
            <a:extLst>
              <a:ext uri="{FF2B5EF4-FFF2-40B4-BE49-F238E27FC236}">
                <a16:creationId xmlns:a16="http://schemas.microsoft.com/office/drawing/2014/main" id="{7DFD7B9A-9AF3-B2EB-8EE0-2D3C749DE3C0}"/>
              </a:ext>
            </a:extLst>
          </p:cNvPr>
          <p:cNvPicPr>
            <a:picLocks noChangeAspect="1"/>
          </p:cNvPicPr>
          <p:nvPr/>
        </p:nvPicPr>
        <p:blipFill rotWithShape="1">
          <a:blip r:embed="rId3"/>
          <a:srcRect t="-1" r="121" b="13353"/>
          <a:stretch/>
        </p:blipFill>
        <p:spPr>
          <a:xfrm>
            <a:off x="20" y="0"/>
            <a:ext cx="12191980" cy="6858000"/>
          </a:xfrm>
          <a:prstGeom prst="rect">
            <a:avLst/>
          </a:prstGeom>
        </p:spPr>
      </p:pic>
      <p:pic>
        <p:nvPicPr>
          <p:cNvPr id="12" name="Picture 11" descr="U.S. Securities and Exchange Commission  logo">
            <a:extLst>
              <a:ext uri="{FF2B5EF4-FFF2-40B4-BE49-F238E27FC236}">
                <a16:creationId xmlns:a16="http://schemas.microsoft.com/office/drawing/2014/main" id="{5E3C80D1-1D74-89CC-14EF-EE9674F6D95D}"/>
              </a:ext>
            </a:extLst>
          </p:cNvPr>
          <p:cNvPicPr>
            <a:picLocks noChangeAspect="1"/>
          </p:cNvPicPr>
          <p:nvPr/>
        </p:nvPicPr>
        <p:blipFill>
          <a:blip r:embed="rId4"/>
          <a:stretch>
            <a:fillRect/>
          </a:stretch>
        </p:blipFill>
        <p:spPr>
          <a:xfrm>
            <a:off x="9278838" y="6085204"/>
            <a:ext cx="2291338" cy="636271"/>
          </a:xfrm>
          <a:prstGeom prst="rect">
            <a:avLst/>
          </a:prstGeom>
        </p:spPr>
      </p:pic>
      <p:sp>
        <p:nvSpPr>
          <p:cNvPr id="14" name="TextBox 13" descr="A more detailed infographic highlighting how filers can prepare, enroll, and comply with the SEC’s changes to EDGAR system filer access and account management is linked and available for download on www.sec.gov/edgar-next.">
            <a:extLst>
              <a:ext uri="{FF2B5EF4-FFF2-40B4-BE49-F238E27FC236}">
                <a16:creationId xmlns:a16="http://schemas.microsoft.com/office/drawing/2014/main" id="{415A08EE-3771-5309-CEE0-98476BA11B79}"/>
              </a:ext>
            </a:extLst>
          </p:cNvPr>
          <p:cNvSpPr txBox="1"/>
          <p:nvPr/>
        </p:nvSpPr>
        <p:spPr>
          <a:xfrm>
            <a:off x="669758" y="5388828"/>
            <a:ext cx="9845842" cy="830997"/>
          </a:xfrm>
          <a:prstGeom prst="rect">
            <a:avLst/>
          </a:prstGeom>
          <a:noFill/>
        </p:spPr>
        <p:txBody>
          <a:bodyPr wrap="square" rtlCol="0">
            <a:spAutoFit/>
          </a:bodyPr>
          <a:lstStyle/>
          <a:p>
            <a:r>
              <a:rPr lang="en-US" sz="1600" i="1" dirty="0">
                <a:solidFill>
                  <a:schemeClr val="bg1"/>
                </a:solidFill>
                <a:latin typeface="Century Gothic" panose="020B0502020202020204" pitchFamily="34" charset="0"/>
              </a:rPr>
              <a:t>A more detailed info</a:t>
            </a:r>
            <a:r>
              <a:rPr lang="en-US" sz="1600" b="0" i="1" dirty="0">
                <a:solidFill>
                  <a:schemeClr val="bg1"/>
                </a:solidFill>
                <a:effectLst/>
                <a:latin typeface="Century Gothic" panose="020B0502020202020204" pitchFamily="34" charset="0"/>
              </a:rPr>
              <a:t>graphic highlighting how filers can prepare, enroll, and comply with the SEC’s changes to EDGAR system filer access and account management is linked and available for download </a:t>
            </a:r>
            <a:r>
              <a:rPr lang="en-US" sz="1600" i="1" dirty="0">
                <a:solidFill>
                  <a:schemeClr val="bg1"/>
                </a:solidFill>
                <a:latin typeface="Century Gothic" panose="020B0502020202020204" pitchFamily="34" charset="0"/>
              </a:rPr>
              <a:t>on </a:t>
            </a:r>
            <a:r>
              <a:rPr lang="en-US" sz="1600" i="1" dirty="0">
                <a:solidFill>
                  <a:schemeClr val="accent4"/>
                </a:solidFill>
                <a:latin typeface="Century Gothic" panose="020B0502020202020204" pitchFamily="34" charset="0"/>
                <a:hlinkClick r:id="rId5">
                  <a:extLst>
                    <a:ext uri="{A12FA001-AC4F-418D-AE19-62706E023703}">
                      <ahyp:hlinkClr xmlns:ahyp="http://schemas.microsoft.com/office/drawing/2018/hyperlinkcolor" val="tx"/>
                    </a:ext>
                  </a:extLst>
                </a:hlinkClick>
              </a:rPr>
              <a:t>www.sec.gov/edgar-next</a:t>
            </a:r>
            <a:r>
              <a:rPr lang="en-US" sz="1600" i="1" dirty="0">
                <a:solidFill>
                  <a:schemeClr val="bg1"/>
                </a:solidFill>
                <a:latin typeface="Century Gothic" panose="020B0502020202020204" pitchFamily="34" charset="0"/>
              </a:rPr>
              <a:t>.</a:t>
            </a:r>
          </a:p>
        </p:txBody>
      </p:sp>
      <p:sp>
        <p:nvSpPr>
          <p:cNvPr id="23" name="Title 22" descr="Filer transition to EDGAR Next">
            <a:extLst>
              <a:ext uri="{FF2B5EF4-FFF2-40B4-BE49-F238E27FC236}">
                <a16:creationId xmlns:a16="http://schemas.microsoft.com/office/drawing/2014/main" id="{15499D8A-DB70-ED0E-29B6-288E63634620}"/>
              </a:ext>
            </a:extLst>
          </p:cNvPr>
          <p:cNvSpPr>
            <a:spLocks noGrp="1"/>
          </p:cNvSpPr>
          <p:nvPr>
            <p:ph type="title"/>
          </p:nvPr>
        </p:nvSpPr>
        <p:spPr>
          <a:xfrm>
            <a:off x="669758" y="232777"/>
            <a:ext cx="11381874" cy="1325563"/>
          </a:xfrm>
        </p:spPr>
        <p:txBody>
          <a:bodyPr>
            <a:normAutofit/>
          </a:bodyPr>
          <a:lstStyle/>
          <a:p>
            <a:r>
              <a:rPr lang="en-US" dirty="0">
                <a:solidFill>
                  <a:schemeClr val="bg1"/>
                </a:solidFill>
                <a:latin typeface="Century Gothic"/>
              </a:rPr>
              <a:t>filer transition to </a:t>
            </a:r>
            <a:r>
              <a:rPr lang="en-US" dirty="0" err="1">
                <a:solidFill>
                  <a:schemeClr val="bg1"/>
                </a:solidFill>
                <a:latin typeface="Century Gothic"/>
              </a:rPr>
              <a:t>edgar</a:t>
            </a:r>
            <a:r>
              <a:rPr lang="en-US" dirty="0">
                <a:solidFill>
                  <a:schemeClr val="bg1"/>
                </a:solidFill>
                <a:latin typeface="Century Gothic"/>
              </a:rPr>
              <a:t> next</a:t>
            </a:r>
          </a:p>
        </p:txBody>
      </p:sp>
      <p:sp>
        <p:nvSpPr>
          <p:cNvPr id="24" name="Slide Number Placeholder 3">
            <a:extLst>
              <a:ext uri="{FF2B5EF4-FFF2-40B4-BE49-F238E27FC236}">
                <a16:creationId xmlns:a16="http://schemas.microsoft.com/office/drawing/2014/main" id="{67ACE711-52EC-A991-390F-F8B1DB88C639}"/>
              </a:ext>
            </a:extLst>
          </p:cNvPr>
          <p:cNvSpPr txBox="1">
            <a:spLocks/>
          </p:cNvSpPr>
          <p:nvPr/>
        </p:nvSpPr>
        <p:spPr>
          <a:xfrm>
            <a:off x="319217" y="6206654"/>
            <a:ext cx="433138"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321C34-B6FA-204D-BF19-5DB858CAFE8C}" type="slidenum">
              <a:rPr lang="en-US" smtClean="0"/>
              <a:pPr/>
              <a:t>20</a:t>
            </a:fld>
            <a:endParaRPr lang="en-US"/>
          </a:p>
        </p:txBody>
      </p:sp>
    </p:spTree>
    <p:extLst>
      <p:ext uri="{BB962C8B-B14F-4D97-AF65-F5344CB8AC3E}">
        <p14:creationId xmlns:p14="http://schemas.microsoft.com/office/powerpoint/2010/main" val="396867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430265-4F36-DC87-29D4-481F08EFF97C}"/>
              </a:ext>
              <a:ext uri="{C183D7F6-B498-43B3-948B-1728B52AA6E4}">
                <adec:decorative xmlns:adec="http://schemas.microsoft.com/office/drawing/2017/decorative" val="1"/>
              </a:ext>
            </a:extLst>
          </p:cNvPr>
          <p:cNvSpPr>
            <a:spLocks noGrp="1"/>
          </p:cNvSpPr>
          <p:nvPr>
            <p:ph type="title"/>
          </p:nvPr>
        </p:nvSpPr>
        <p:spPr>
          <a:xfrm>
            <a:off x="4128088" y="-452262"/>
            <a:ext cx="4306049" cy="350603"/>
          </a:xfrm>
        </p:spPr>
        <p:txBody>
          <a:bodyPr>
            <a:normAutofit/>
          </a:bodyPr>
          <a:lstStyle/>
          <a:p>
            <a:pPr rtl="0"/>
            <a:r>
              <a:rPr lang="en-US" sz="800" i="1" dirty="0">
                <a:solidFill>
                  <a:srgbClr val="003864"/>
                </a:solidFill>
              </a:rPr>
              <a:t>graphic OUTLINING how filers can prepare, enroll, and comply with the SEC’s changes to EDGAR system filer access and account management.</a:t>
            </a:r>
            <a:endParaRPr lang="en-US" sz="800" dirty="0">
              <a:solidFill>
                <a:srgbClr val="003864"/>
              </a:solidFill>
            </a:endParaRPr>
          </a:p>
        </p:txBody>
      </p:sp>
      <p:pic>
        <p:nvPicPr>
          <p:cNvPr id="7" name="Picture 6" descr="Graphic for EDGAR filers describing the transition to EDGAR Next and the steps needed to do that.">
            <a:extLst>
              <a:ext uri="{FF2B5EF4-FFF2-40B4-BE49-F238E27FC236}">
                <a16:creationId xmlns:a16="http://schemas.microsoft.com/office/drawing/2014/main" id="{2320A4CE-F164-E9B2-10C8-9E1284E01D05}"/>
              </a:ext>
            </a:extLst>
          </p:cNvPr>
          <p:cNvPicPr>
            <a:picLocks noChangeAspect="1"/>
          </p:cNvPicPr>
          <p:nvPr/>
        </p:nvPicPr>
        <p:blipFill rotWithShape="1">
          <a:blip r:embed="rId3"/>
          <a:srcRect l="1313" b="102"/>
          <a:stretch/>
        </p:blipFill>
        <p:spPr>
          <a:xfrm>
            <a:off x="-1" y="-84220"/>
            <a:ext cx="12192001" cy="6942220"/>
          </a:xfrm>
          <a:prstGeom prst="rect">
            <a:avLst/>
          </a:prstGeom>
        </p:spPr>
      </p:pic>
      <p:sp>
        <p:nvSpPr>
          <p:cNvPr id="2" name="Slide Number Placeholder 3">
            <a:extLst>
              <a:ext uri="{FF2B5EF4-FFF2-40B4-BE49-F238E27FC236}">
                <a16:creationId xmlns:a16="http://schemas.microsoft.com/office/drawing/2014/main" id="{43D9195A-C827-D7E9-D141-DD9FA5BAA65F}"/>
              </a:ext>
            </a:extLst>
          </p:cNvPr>
          <p:cNvSpPr txBox="1">
            <a:spLocks/>
          </p:cNvSpPr>
          <p:nvPr/>
        </p:nvSpPr>
        <p:spPr>
          <a:xfrm>
            <a:off x="471617" y="6359054"/>
            <a:ext cx="433138"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321C34-B6FA-204D-BF19-5DB858CAFE8C}" type="slidenum">
              <a:rPr lang="en-US" smtClean="0"/>
              <a:pPr/>
              <a:t>21</a:t>
            </a:fld>
            <a:endParaRPr lang="en-US"/>
          </a:p>
        </p:txBody>
      </p:sp>
    </p:spTree>
    <p:extLst>
      <p:ext uri="{BB962C8B-B14F-4D97-AF65-F5344CB8AC3E}">
        <p14:creationId xmlns:p14="http://schemas.microsoft.com/office/powerpoint/2010/main" val="192625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F47866-56F2-48E0-77A7-9C76944C1402}"/>
              </a:ext>
            </a:extLst>
          </p:cNvPr>
          <p:cNvSpPr>
            <a:spLocks noGrp="1"/>
          </p:cNvSpPr>
          <p:nvPr>
            <p:ph type="sldNum" sz="quarter" idx="12"/>
          </p:nvPr>
        </p:nvSpPr>
        <p:spPr/>
        <p:txBody>
          <a:bodyPr/>
          <a:lstStyle/>
          <a:p>
            <a:fld id="{3A321C34-B6FA-204D-BF19-5DB858CAFE8C}" type="slidenum">
              <a:rPr lang="en-US" smtClean="0"/>
              <a:pPr/>
              <a:t>22</a:t>
            </a:fld>
            <a:endParaRPr lang="en-US"/>
          </a:p>
        </p:txBody>
      </p:sp>
      <p:sp>
        <p:nvSpPr>
          <p:cNvPr id="4" name="Title 3">
            <a:extLst>
              <a:ext uri="{FF2B5EF4-FFF2-40B4-BE49-F238E27FC236}">
                <a16:creationId xmlns:a16="http://schemas.microsoft.com/office/drawing/2014/main" id="{705A53BC-0FE8-9003-E99F-B4E928BC3668}"/>
              </a:ext>
            </a:extLst>
          </p:cNvPr>
          <p:cNvSpPr>
            <a:spLocks noGrp="1"/>
          </p:cNvSpPr>
          <p:nvPr>
            <p:ph type="title"/>
          </p:nvPr>
        </p:nvSpPr>
        <p:spPr>
          <a:xfrm>
            <a:off x="319217" y="1296453"/>
            <a:ext cx="11567982" cy="2852737"/>
          </a:xfrm>
        </p:spPr>
        <p:txBody>
          <a:bodyPr>
            <a:normAutofit/>
          </a:bodyPr>
          <a:lstStyle/>
          <a:p>
            <a:r>
              <a:rPr lang="en-US" sz="5400" spc="600" dirty="0"/>
              <a:t>prepare</a:t>
            </a:r>
          </a:p>
        </p:txBody>
      </p:sp>
      <p:sp>
        <p:nvSpPr>
          <p:cNvPr id="5" name="TextBox 4">
            <a:extLst>
              <a:ext uri="{FF2B5EF4-FFF2-40B4-BE49-F238E27FC236}">
                <a16:creationId xmlns:a16="http://schemas.microsoft.com/office/drawing/2014/main" id="{3615AAC9-8D2E-79CA-9444-5EFE90B06536}"/>
              </a:ext>
            </a:extLst>
          </p:cNvPr>
          <p:cNvSpPr txBox="1"/>
          <p:nvPr/>
        </p:nvSpPr>
        <p:spPr>
          <a:xfrm>
            <a:off x="541420" y="3053068"/>
            <a:ext cx="11153273" cy="523220"/>
          </a:xfrm>
          <a:prstGeom prst="rect">
            <a:avLst/>
          </a:prstGeom>
          <a:noFill/>
        </p:spPr>
        <p:txBody>
          <a:bodyPr wrap="square" lIns="91440" tIns="45720" rIns="91440" bIns="45720" rtlCol="0" anchor="t">
            <a:spAutoFit/>
          </a:bodyPr>
          <a:lstStyle/>
          <a:p>
            <a:pPr algn="ctr"/>
            <a:r>
              <a:rPr lang="en-US" sz="2800" spc="300">
                <a:solidFill>
                  <a:schemeClr val="accent4"/>
                </a:solidFill>
                <a:latin typeface="Century Gothic"/>
              </a:rPr>
              <a:t>BETA OPENS</a:t>
            </a:r>
            <a:endParaRPr lang="en-US" sz="2800" spc="300">
              <a:solidFill>
                <a:schemeClr val="accent4"/>
              </a:solidFill>
              <a:latin typeface="Century Gothic" panose="020B0502020202020204" pitchFamily="34" charset="0"/>
            </a:endParaRPr>
          </a:p>
        </p:txBody>
      </p:sp>
      <p:sp>
        <p:nvSpPr>
          <p:cNvPr id="31" name="Rectangle 30" descr="September 30, 2024">
            <a:extLst>
              <a:ext uri="{FF2B5EF4-FFF2-40B4-BE49-F238E27FC236}">
                <a16:creationId xmlns:a16="http://schemas.microsoft.com/office/drawing/2014/main" id="{B80A18A9-F386-9E05-20D5-90A8F424BE24}"/>
              </a:ext>
            </a:extLst>
          </p:cNvPr>
          <p:cNvSpPr/>
          <p:nvPr/>
        </p:nvSpPr>
        <p:spPr>
          <a:xfrm>
            <a:off x="4364455" y="3669030"/>
            <a:ext cx="3463090" cy="6554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3139A83-64EE-7ADB-6C3D-BE39D7FCB0AD}"/>
              </a:ext>
            </a:extLst>
          </p:cNvPr>
          <p:cNvSpPr txBox="1"/>
          <p:nvPr/>
        </p:nvSpPr>
        <p:spPr>
          <a:xfrm>
            <a:off x="4675245" y="3828936"/>
            <a:ext cx="2841510" cy="338554"/>
          </a:xfrm>
          <a:prstGeom prst="rect">
            <a:avLst/>
          </a:prstGeom>
          <a:noFill/>
        </p:spPr>
        <p:txBody>
          <a:bodyPr wrap="square" rtlCol="0">
            <a:spAutoFit/>
          </a:bodyPr>
          <a:lstStyle/>
          <a:p>
            <a:r>
              <a:rPr lang="en-US" sz="1600" spc="300">
                <a:solidFill>
                  <a:schemeClr val="bg1"/>
                </a:solidFill>
                <a:latin typeface="Century Gothic" panose="020B0502020202020204" pitchFamily="34" charset="0"/>
              </a:rPr>
              <a:t>SEPTEMBER 30, 2024</a:t>
            </a:r>
          </a:p>
        </p:txBody>
      </p:sp>
    </p:spTree>
    <p:extLst>
      <p:ext uri="{BB962C8B-B14F-4D97-AF65-F5344CB8AC3E}">
        <p14:creationId xmlns:p14="http://schemas.microsoft.com/office/powerpoint/2010/main" val="400100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C155-323E-2EB0-F4E5-EB083FE6E915}"/>
              </a:ext>
            </a:extLst>
          </p:cNvPr>
          <p:cNvSpPr>
            <a:spLocks noGrp="1"/>
          </p:cNvSpPr>
          <p:nvPr>
            <p:ph type="title"/>
          </p:nvPr>
        </p:nvSpPr>
        <p:spPr/>
        <p:txBody>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a:solidFill>
                <a:schemeClr val="accent3"/>
              </a:solidFill>
            </a:endParaRPr>
          </a:p>
        </p:txBody>
      </p:sp>
      <p:sp>
        <p:nvSpPr>
          <p:cNvPr id="4" name="Slide Number Placeholder 3">
            <a:extLst>
              <a:ext uri="{FF2B5EF4-FFF2-40B4-BE49-F238E27FC236}">
                <a16:creationId xmlns:a16="http://schemas.microsoft.com/office/drawing/2014/main" id="{63E4AA9D-B7B9-9F66-7434-A0C03BAB2F66}"/>
              </a:ext>
            </a:extLst>
          </p:cNvPr>
          <p:cNvSpPr>
            <a:spLocks noGrp="1"/>
          </p:cNvSpPr>
          <p:nvPr>
            <p:ph type="sldNum" sz="quarter" idx="12"/>
          </p:nvPr>
        </p:nvSpPr>
        <p:spPr/>
        <p:txBody>
          <a:bodyPr/>
          <a:lstStyle/>
          <a:p>
            <a:fld id="{3A321C34-B6FA-204D-BF19-5DB858CAFE8C}" type="slidenum">
              <a:rPr lang="en-US" smtClean="0"/>
              <a:t>23</a:t>
            </a:fld>
            <a:endParaRPr lang="en-US"/>
          </a:p>
        </p:txBody>
      </p:sp>
      <p:sp>
        <p:nvSpPr>
          <p:cNvPr id="5" name="Content Placeholder 4">
            <a:extLst>
              <a:ext uri="{FF2B5EF4-FFF2-40B4-BE49-F238E27FC236}">
                <a16:creationId xmlns:a16="http://schemas.microsoft.com/office/drawing/2014/main" id="{75841CF4-6EBD-B700-70A4-755C493BF8EB}"/>
              </a:ext>
            </a:extLst>
          </p:cNvPr>
          <p:cNvSpPr>
            <a:spLocks noGrp="1"/>
          </p:cNvSpPr>
          <p:nvPr>
            <p:ph idx="1"/>
          </p:nvPr>
        </p:nvSpPr>
        <p:spPr>
          <a:xfrm>
            <a:off x="838200" y="2039693"/>
            <a:ext cx="10906496" cy="4166961"/>
          </a:xfrm>
        </p:spPr>
        <p:txBody>
          <a:bodyPr vert="horz" lIns="91440" tIns="45720" rIns="91440" bIns="45720" rtlCol="0" anchor="t">
            <a:normAutofit/>
          </a:bodyPr>
          <a:lstStyle/>
          <a:p>
            <a:pPr marL="461645" indent="-461645">
              <a:buFont typeface="Arial"/>
              <a:buChar char="•"/>
            </a:pPr>
            <a:r>
              <a:rPr lang="en-US">
                <a:latin typeface="+mn-lt"/>
                <a:cs typeface="Arial"/>
              </a:rPr>
              <a:t>Test in the Adopting Beta environment.</a:t>
            </a:r>
            <a:endParaRPr lang="en-US">
              <a:latin typeface="+mn-lt"/>
            </a:endParaRPr>
          </a:p>
          <a:p>
            <a:pPr marL="1028700" lvl="2" indent="-457200">
              <a:buFont typeface="Courier New"/>
              <a:buChar char="o"/>
            </a:pPr>
            <a:r>
              <a:rPr lang="en-US" sz="2400">
                <a:latin typeface="+mn-lt"/>
                <a:cs typeface="Arial"/>
              </a:rPr>
              <a:t>Adopting Beta is accessible through the </a:t>
            </a:r>
            <a:r>
              <a:rPr lang="en-US" sz="2400">
                <a:latin typeface="+mn-lt"/>
                <a:cs typeface="Arial"/>
                <a:hlinkClick r:id="rId2"/>
              </a:rPr>
              <a:t>EDGAR Next—Improving Filer Access and Account Management webpage on SEC.gov</a:t>
            </a:r>
            <a:r>
              <a:rPr lang="en-US" sz="2400">
                <a:latin typeface="+mn-lt"/>
                <a:cs typeface="Arial"/>
              </a:rPr>
              <a:t> (</a:t>
            </a:r>
            <a:r>
              <a:rPr lang="en-US" sz="2400" b="1" i="1">
                <a:solidFill>
                  <a:schemeClr val="tx1"/>
                </a:solidFill>
                <a:latin typeface="+mn-lt"/>
                <a:cs typeface="Arial"/>
              </a:rPr>
              <a:t>www.sec.gov/edgar-next</a:t>
            </a:r>
            <a:r>
              <a:rPr lang="en-US" sz="2400">
                <a:latin typeface="+mn-lt"/>
                <a:cs typeface="Arial"/>
              </a:rPr>
              <a:t>).</a:t>
            </a:r>
            <a:endParaRPr lang="en-US" sz="2400">
              <a:latin typeface="+mn-lt"/>
            </a:endParaRPr>
          </a:p>
          <a:p>
            <a:pPr marL="1028700" lvl="2" indent="-457200">
              <a:buFont typeface="Courier New"/>
              <a:buChar char="o"/>
            </a:pPr>
            <a:r>
              <a:rPr lang="en-US" sz="2400">
                <a:latin typeface="+mn-lt"/>
                <a:cs typeface="Arial"/>
              </a:rPr>
              <a:t>Individuals who want to access Adopting Beta need Login.gov credentials. See above slides about how to obtain Login.gov credentials.</a:t>
            </a:r>
            <a:endParaRPr lang="en-US" sz="2400">
              <a:latin typeface="+mn-lt"/>
            </a:endParaRPr>
          </a:p>
          <a:p>
            <a:pPr marL="461645" indent="-461645">
              <a:buFont typeface="Arial"/>
              <a:buChar char="•"/>
            </a:pPr>
            <a:endParaRPr lang="en-US">
              <a:latin typeface="+mn-lt"/>
            </a:endParaRPr>
          </a:p>
          <a:p>
            <a:pPr marL="461645" indent="-461645">
              <a:buFont typeface="Arial"/>
              <a:buChar char="•"/>
            </a:pPr>
            <a:endParaRPr lang="en-US">
              <a:latin typeface="+mn-lt"/>
            </a:endParaRPr>
          </a:p>
          <a:p>
            <a:pPr marL="461645" indent="-461645"/>
            <a:endParaRPr lang="en-US">
              <a:latin typeface="+mn-lt"/>
            </a:endParaRPr>
          </a:p>
          <a:p>
            <a:endParaRPr lang="en-US">
              <a:latin typeface="+mn-lt"/>
            </a:endParaRPr>
          </a:p>
          <a:p>
            <a:endParaRPr lang="en-US">
              <a:latin typeface="+mn-lt"/>
            </a:endParaRPr>
          </a:p>
          <a:p>
            <a:endParaRPr lang="en-US">
              <a:latin typeface="+mn-lt"/>
            </a:endParaRPr>
          </a:p>
        </p:txBody>
      </p:sp>
    </p:spTree>
    <p:extLst>
      <p:ext uri="{BB962C8B-B14F-4D97-AF65-F5344CB8AC3E}">
        <p14:creationId xmlns:p14="http://schemas.microsoft.com/office/powerpoint/2010/main" val="1579992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3291"/>
            <a:ext cx="11166987" cy="1325563"/>
          </a:xfrm>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24</a:t>
            </a:fld>
            <a:endParaRPr lang="en-US"/>
          </a:p>
        </p:txBody>
      </p:sp>
      <p:sp>
        <p:nvSpPr>
          <p:cNvPr id="5" name="Content Placeholder 4"/>
          <p:cNvSpPr>
            <a:spLocks noGrp="1"/>
          </p:cNvSpPr>
          <p:nvPr>
            <p:ph idx="1"/>
          </p:nvPr>
        </p:nvSpPr>
        <p:spPr>
          <a:xfrm>
            <a:off x="838200" y="1985068"/>
            <a:ext cx="10515600" cy="4337352"/>
          </a:xfrm>
        </p:spPr>
        <p:txBody>
          <a:bodyPr vert="horz" lIns="91440" tIns="45720" rIns="91440" bIns="45720" rtlCol="0" anchor="t">
            <a:normAutofit/>
          </a:bodyPr>
          <a:lstStyle/>
          <a:p>
            <a:pPr marL="342900" indent="-342900">
              <a:spcBef>
                <a:spcPts val="1200"/>
              </a:spcBef>
              <a:spcAft>
                <a:spcPts val="1200"/>
              </a:spcAft>
              <a:buFont typeface="Arial"/>
              <a:buChar char="•"/>
            </a:pPr>
            <a:r>
              <a:rPr lang="en-US">
                <a:solidFill>
                  <a:schemeClr val="tx1"/>
                </a:solidFill>
                <a:latin typeface="+mn-lt"/>
                <a:cs typeface="Arial"/>
              </a:rPr>
              <a:t>The Adopting Beta reflects the adopted rule and form amendments, and related technical changes.</a:t>
            </a:r>
            <a:endParaRPr lang="en-US">
              <a:solidFill>
                <a:schemeClr val="tx1"/>
              </a:solidFill>
              <a:latin typeface="+mn-lt"/>
            </a:endParaRPr>
          </a:p>
          <a:p>
            <a:pPr marL="342900" indent="-342900">
              <a:spcBef>
                <a:spcPts val="1200"/>
              </a:spcBef>
              <a:spcAft>
                <a:spcPts val="1200"/>
              </a:spcAft>
              <a:buFont typeface="Arial"/>
              <a:buChar char="•"/>
            </a:pPr>
            <a:r>
              <a:rPr lang="en-US">
                <a:solidFill>
                  <a:schemeClr val="tx1"/>
                </a:solidFill>
                <a:latin typeface="+mn-lt"/>
                <a:cs typeface="Arial"/>
              </a:rPr>
              <a:t>All three EDGAR filing websites and all APIs are reflected:</a:t>
            </a:r>
            <a:endParaRPr lang="en-US">
              <a:solidFill>
                <a:schemeClr val="tx1"/>
              </a:solidFill>
              <a:latin typeface="+mn-lt"/>
            </a:endParaRPr>
          </a:p>
          <a:p>
            <a:pPr marL="1143000" lvl="2" indent="-457200">
              <a:spcBef>
                <a:spcPts val="600"/>
              </a:spcBef>
              <a:spcAft>
                <a:spcPts val="600"/>
              </a:spcAft>
              <a:buFont typeface="Courier New"/>
              <a:buChar char="o"/>
            </a:pPr>
            <a:r>
              <a:rPr lang="en-US" sz="2400">
                <a:solidFill>
                  <a:schemeClr val="tx1"/>
                </a:solidFill>
                <a:latin typeface="+mn-lt"/>
                <a:cs typeface="Arial"/>
              </a:rPr>
              <a:t>EDGAR Filer Management</a:t>
            </a:r>
            <a:endParaRPr lang="en-US" sz="2400">
              <a:solidFill>
                <a:schemeClr val="tx1"/>
              </a:solidFill>
              <a:latin typeface="+mn-lt"/>
            </a:endParaRPr>
          </a:p>
          <a:p>
            <a:pPr marL="1143000" lvl="2" indent="-457200">
              <a:spcBef>
                <a:spcPts val="600"/>
              </a:spcBef>
              <a:spcAft>
                <a:spcPts val="600"/>
              </a:spcAft>
              <a:buFont typeface="Courier New"/>
              <a:buChar char="o"/>
            </a:pPr>
            <a:r>
              <a:rPr lang="en-US" sz="2400">
                <a:solidFill>
                  <a:schemeClr val="tx1"/>
                </a:solidFill>
                <a:latin typeface="+mn-lt"/>
                <a:cs typeface="Arial"/>
              </a:rPr>
              <a:t>EDGAR Filing</a:t>
            </a:r>
            <a:endParaRPr lang="en-US" sz="2400">
              <a:solidFill>
                <a:schemeClr val="tx1"/>
              </a:solidFill>
              <a:latin typeface="+mn-lt"/>
            </a:endParaRPr>
          </a:p>
          <a:p>
            <a:pPr marL="1143000" lvl="2" indent="-457200">
              <a:spcBef>
                <a:spcPts val="600"/>
              </a:spcBef>
              <a:spcAft>
                <a:spcPts val="600"/>
              </a:spcAft>
              <a:buFont typeface="Courier New"/>
              <a:buChar char="o"/>
            </a:pPr>
            <a:r>
              <a:rPr lang="en-US" sz="2400">
                <a:solidFill>
                  <a:schemeClr val="tx1"/>
                </a:solidFill>
                <a:latin typeface="+mn-lt"/>
                <a:cs typeface="Arial"/>
              </a:rPr>
              <a:t>EDGAR Online Forms</a:t>
            </a:r>
            <a:endParaRPr lang="en-US" sz="2400">
              <a:solidFill>
                <a:schemeClr val="tx1"/>
              </a:solidFill>
              <a:latin typeface="+mn-lt"/>
            </a:endParaRPr>
          </a:p>
          <a:p>
            <a:pPr marL="1143000" lvl="2" indent="-457200">
              <a:spcBef>
                <a:spcPts val="600"/>
              </a:spcBef>
              <a:spcAft>
                <a:spcPts val="600"/>
              </a:spcAft>
              <a:buFont typeface="Courier New"/>
              <a:buChar char="o"/>
            </a:pPr>
            <a:r>
              <a:rPr lang="en-US" sz="2400">
                <a:solidFill>
                  <a:schemeClr val="tx1"/>
                </a:solidFill>
                <a:latin typeface="+mn-lt"/>
                <a:cs typeface="Arial"/>
              </a:rPr>
              <a:t>15 optional EDGAR Application Programming Interfaces (APIs)</a:t>
            </a:r>
          </a:p>
          <a:p>
            <a:pPr marL="457200" indent="-457200">
              <a:buFont typeface="Arial"/>
              <a:buChar char="•"/>
            </a:pPr>
            <a:endParaRPr lang="en-US">
              <a:solidFill>
                <a:schemeClr val="tx1"/>
              </a:solidFill>
              <a:latin typeface="+mn-lt"/>
            </a:endParaRPr>
          </a:p>
          <a:p>
            <a:pPr lvl="1"/>
            <a:endParaRPr lang="en-US">
              <a:solidFill>
                <a:schemeClr val="tx1"/>
              </a:solidFill>
              <a:latin typeface="+mn-lt"/>
            </a:endParaRPr>
          </a:p>
          <a:p>
            <a:pPr marL="457200" indent="-457200">
              <a:buAutoNum type="arabicPeriod"/>
            </a:pPr>
            <a:endParaRPr lang="en-US">
              <a:solidFill>
                <a:schemeClr val="tx1"/>
              </a:solidFill>
              <a:latin typeface="+mn-lt"/>
            </a:endParaRPr>
          </a:p>
        </p:txBody>
      </p:sp>
    </p:spTree>
    <p:extLst>
      <p:ext uri="{BB962C8B-B14F-4D97-AF65-F5344CB8AC3E}">
        <p14:creationId xmlns:p14="http://schemas.microsoft.com/office/powerpoint/2010/main" val="92698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09" y="300332"/>
            <a:ext cx="11526673" cy="1325563"/>
          </a:xfrm>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sz="2800">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25</a:t>
            </a:fld>
            <a:endParaRPr lang="en-US"/>
          </a:p>
        </p:txBody>
      </p:sp>
      <p:sp>
        <p:nvSpPr>
          <p:cNvPr id="5" name="Content Placeholder 4"/>
          <p:cNvSpPr>
            <a:spLocks noGrp="1"/>
          </p:cNvSpPr>
          <p:nvPr>
            <p:ph idx="1"/>
          </p:nvPr>
        </p:nvSpPr>
        <p:spPr>
          <a:xfrm>
            <a:off x="1129352" y="1625895"/>
            <a:ext cx="11062648" cy="4803040"/>
          </a:xfrm>
        </p:spPr>
        <p:txBody>
          <a:bodyPr vert="horz" lIns="91440" tIns="45720" rIns="91440" bIns="45720" numCol="2" rtlCol="0" anchor="t">
            <a:noAutofit/>
          </a:bodyPr>
          <a:lstStyle/>
          <a:p>
            <a:pPr marL="342900" lvl="1" indent="-342900">
              <a:spcBef>
                <a:spcPts val="0"/>
              </a:spcBef>
              <a:spcAft>
                <a:spcPts val="600"/>
              </a:spcAft>
              <a:buSzPct val="110000"/>
              <a:buFont typeface="Arial" panose="020B0604020202020204" pitchFamily="34" charset="0"/>
              <a:buChar char="•"/>
            </a:pPr>
            <a:endParaRPr lang="en-US" sz="1800">
              <a:latin typeface="Arial"/>
              <a:cs typeface="Arial"/>
            </a:endParaRPr>
          </a:p>
          <a:p>
            <a:pPr marL="342900" lvl="1" indent="-342900">
              <a:spcBef>
                <a:spcPts val="0"/>
              </a:spcBef>
              <a:spcAft>
                <a:spcPts val="600"/>
              </a:spcAft>
              <a:buSzPct val="110000"/>
              <a:buFont typeface="Arial" panose="020B0604020202020204" pitchFamily="34" charset="0"/>
              <a:buChar char="•"/>
            </a:pPr>
            <a:endParaRPr lang="en-US" sz="1800">
              <a:latin typeface="Arial"/>
              <a:cs typeface="Arial"/>
            </a:endParaRPr>
          </a:p>
          <a:p>
            <a:pPr marL="342900" lvl="1" indent="-342900">
              <a:spcBef>
                <a:spcPts val="0"/>
              </a:spcBef>
              <a:spcAft>
                <a:spcPts val="600"/>
              </a:spcAft>
              <a:buSzPct val="110000"/>
              <a:buFont typeface="Arial" panose="020B0604020202020204" pitchFamily="34" charset="0"/>
              <a:buChar char="•"/>
            </a:pPr>
            <a:r>
              <a:rPr lang="en-US" sz="1800">
                <a:latin typeface="Arial"/>
                <a:cs typeface="Arial"/>
              </a:rPr>
              <a:t>Submission API</a:t>
            </a:r>
          </a:p>
          <a:p>
            <a:pPr marL="342900" lvl="1" indent="-342900">
              <a:spcBef>
                <a:spcPts val="0"/>
              </a:spcBef>
              <a:spcAft>
                <a:spcPts val="600"/>
              </a:spcAft>
              <a:buSzPct val="110000"/>
              <a:buFont typeface="Arial" panose="020B0604020202020204" pitchFamily="34" charset="0"/>
              <a:buChar char="•"/>
            </a:pPr>
            <a:r>
              <a:rPr lang="en-US" sz="1800">
                <a:latin typeface="Arial"/>
                <a:cs typeface="Arial"/>
              </a:rPr>
              <a:t>Submission Status API</a:t>
            </a:r>
            <a:endParaRPr lang="en-US" sz="1800"/>
          </a:p>
          <a:p>
            <a:pPr marL="342900" lvl="1" indent="-342900">
              <a:spcBef>
                <a:spcPts val="0"/>
              </a:spcBef>
              <a:spcAft>
                <a:spcPts val="600"/>
              </a:spcAft>
              <a:buSzPct val="110000"/>
              <a:buFont typeface="Arial" panose="020B0604020202020204" pitchFamily="34" charset="0"/>
              <a:buChar char="•"/>
            </a:pPr>
            <a:r>
              <a:rPr lang="en-US" sz="1800">
                <a:latin typeface="Arial"/>
                <a:cs typeface="Arial"/>
              </a:rPr>
              <a:t>EDGAR Operational Status API</a:t>
            </a: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endParaRPr lang="en-US" i="1">
              <a:latin typeface="Arial"/>
              <a:cs typeface="Arial"/>
            </a:endParaRPr>
          </a:p>
          <a:p>
            <a:pPr lvl="1">
              <a:spcBef>
                <a:spcPts val="0"/>
              </a:spcBef>
              <a:spcAft>
                <a:spcPts val="600"/>
              </a:spcAft>
            </a:pPr>
            <a:r>
              <a:rPr lang="en-US" i="1">
                <a:latin typeface="Arial"/>
                <a:cs typeface="Arial"/>
              </a:rPr>
              <a:t>Filer Management APIs</a:t>
            </a:r>
            <a:r>
              <a:rPr lang="en-US">
                <a:latin typeface="Arial"/>
                <a:cs typeface="Arial"/>
              </a:rPr>
              <a:t>:</a:t>
            </a:r>
            <a:endParaRPr lang="en-US"/>
          </a:p>
          <a:p>
            <a:pPr marL="457200" lvl="1" indent="-457200">
              <a:spcBef>
                <a:spcPts val="0"/>
              </a:spcBef>
              <a:spcAft>
                <a:spcPts val="600"/>
              </a:spcAft>
              <a:buFont typeface="Arial" panose="020B0604020202020204" pitchFamily="34" charset="0"/>
              <a:buChar char="•"/>
            </a:pPr>
            <a:r>
              <a:rPr lang="en-US" sz="1800">
                <a:latin typeface="Arial"/>
                <a:cs typeface="Arial"/>
              </a:rPr>
              <a:t>Add Individuals</a:t>
            </a:r>
          </a:p>
          <a:p>
            <a:pPr marL="457200" lvl="1" indent="-457200">
              <a:spcBef>
                <a:spcPts val="0"/>
              </a:spcBef>
              <a:spcAft>
                <a:spcPts val="600"/>
              </a:spcAft>
              <a:buFont typeface="Arial" panose="020B0604020202020204" pitchFamily="34" charset="0"/>
              <a:buChar char="•"/>
            </a:pPr>
            <a:r>
              <a:rPr lang="en-US" sz="1800">
                <a:latin typeface="Arial"/>
                <a:cs typeface="Arial"/>
              </a:rPr>
              <a:t>Remove Individuals </a:t>
            </a:r>
            <a:endParaRPr lang="en-US" sz="1800"/>
          </a:p>
          <a:p>
            <a:pPr marL="457200" lvl="1" indent="-457200">
              <a:spcBef>
                <a:spcPts val="0"/>
              </a:spcBef>
              <a:spcAft>
                <a:spcPts val="600"/>
              </a:spcAft>
              <a:buFont typeface="Arial" panose="020B0604020202020204" pitchFamily="34" charset="0"/>
              <a:buChar char="•"/>
            </a:pPr>
            <a:r>
              <a:rPr lang="en-US" sz="1800">
                <a:latin typeface="Arial"/>
                <a:cs typeface="Arial"/>
              </a:rPr>
              <a:t>View Individuals </a:t>
            </a:r>
          </a:p>
          <a:p>
            <a:pPr marL="457200" lvl="1" indent="-457200">
              <a:spcBef>
                <a:spcPts val="0"/>
              </a:spcBef>
              <a:spcAft>
                <a:spcPts val="600"/>
              </a:spcAft>
              <a:buFont typeface="Arial" panose="020B0604020202020204" pitchFamily="34" charset="0"/>
              <a:buChar char="•"/>
            </a:pPr>
            <a:r>
              <a:rPr lang="en-US" sz="1800">
                <a:latin typeface="Arial"/>
                <a:cs typeface="Arial"/>
              </a:rPr>
              <a:t>Change Roles </a:t>
            </a:r>
          </a:p>
          <a:p>
            <a:pPr marL="457200" lvl="1" indent="-457200">
              <a:spcBef>
                <a:spcPts val="0"/>
              </a:spcBef>
              <a:spcAft>
                <a:spcPts val="600"/>
              </a:spcAft>
              <a:buFont typeface="Arial" panose="020B0604020202020204" pitchFamily="34" charset="0"/>
              <a:buChar char="•"/>
            </a:pPr>
            <a:r>
              <a:rPr lang="en-US" sz="1800">
                <a:latin typeface="Arial"/>
                <a:cs typeface="Arial"/>
              </a:rPr>
              <a:t>Send Delegation Invitations</a:t>
            </a:r>
            <a:endParaRPr lang="en-US" sz="1800"/>
          </a:p>
          <a:p>
            <a:pPr marL="457200" lvl="1" indent="-457200">
              <a:spcBef>
                <a:spcPts val="0"/>
              </a:spcBef>
              <a:spcAft>
                <a:spcPts val="600"/>
              </a:spcAft>
              <a:buFont typeface="Arial" panose="020B0604020202020204" pitchFamily="34" charset="0"/>
              <a:buChar char="•"/>
            </a:pPr>
            <a:r>
              <a:rPr lang="en-US" sz="1800">
                <a:latin typeface="Arial"/>
                <a:cs typeface="Arial"/>
              </a:rPr>
              <a:t>Request Delegation Invitations</a:t>
            </a:r>
          </a:p>
          <a:p>
            <a:pPr marL="457200" lvl="1" indent="-457200">
              <a:spcBef>
                <a:spcPts val="0"/>
              </a:spcBef>
              <a:spcAft>
                <a:spcPts val="600"/>
              </a:spcAft>
              <a:buFont typeface="Arial" panose="020B0604020202020204" pitchFamily="34" charset="0"/>
              <a:buChar char="•"/>
            </a:pPr>
            <a:r>
              <a:rPr lang="en-US" sz="1800">
                <a:latin typeface="Arial"/>
                <a:cs typeface="Arial"/>
              </a:rPr>
              <a:t>View Delegations</a:t>
            </a:r>
          </a:p>
          <a:p>
            <a:pPr marL="457200" lvl="1" indent="-457200">
              <a:spcBef>
                <a:spcPts val="0"/>
              </a:spcBef>
              <a:spcAft>
                <a:spcPts val="600"/>
              </a:spcAft>
              <a:buFont typeface="Arial" panose="020B0604020202020204" pitchFamily="34" charset="0"/>
              <a:buChar char="•"/>
            </a:pPr>
            <a:r>
              <a:rPr lang="en-US" sz="1800">
                <a:latin typeface="Arial"/>
                <a:cs typeface="Arial"/>
              </a:rPr>
              <a:t>View Filer Account Information</a:t>
            </a:r>
          </a:p>
          <a:p>
            <a:pPr marL="457200" lvl="1" indent="-457200">
              <a:spcBef>
                <a:spcPts val="0"/>
              </a:spcBef>
              <a:spcAft>
                <a:spcPts val="600"/>
              </a:spcAft>
              <a:buFont typeface="Arial" panose="020B0604020202020204" pitchFamily="34" charset="0"/>
              <a:buChar char="•"/>
            </a:pPr>
            <a:r>
              <a:rPr lang="en-US" sz="1800">
                <a:latin typeface="Arial"/>
                <a:cs typeface="Arial"/>
              </a:rPr>
              <a:t>Generate CCC</a:t>
            </a:r>
          </a:p>
          <a:p>
            <a:pPr marL="457200" lvl="1" indent="-457200">
              <a:spcBef>
                <a:spcPts val="0"/>
              </a:spcBef>
              <a:spcAft>
                <a:spcPts val="600"/>
              </a:spcAft>
              <a:buFont typeface="Arial" panose="020B0604020202020204" pitchFamily="34" charset="0"/>
              <a:buChar char="•"/>
            </a:pPr>
            <a:r>
              <a:rPr lang="en-US" sz="1800">
                <a:latin typeface="Arial"/>
                <a:cs typeface="Arial"/>
              </a:rPr>
              <a:t>Create Custom CCC</a:t>
            </a:r>
          </a:p>
          <a:p>
            <a:pPr marL="457200" lvl="1" indent="-457200">
              <a:spcBef>
                <a:spcPts val="0"/>
              </a:spcBef>
              <a:spcAft>
                <a:spcPts val="600"/>
              </a:spcAft>
              <a:buFont typeface="Arial" panose="020B0604020202020204" pitchFamily="34" charset="0"/>
              <a:buChar char="•"/>
            </a:pPr>
            <a:r>
              <a:rPr lang="en-US" sz="1800">
                <a:latin typeface="Arial"/>
                <a:cs typeface="Arial"/>
              </a:rPr>
              <a:t>Filing Credentials Verification</a:t>
            </a:r>
          </a:p>
          <a:p>
            <a:pPr marL="457200" lvl="1" indent="-457200">
              <a:spcBef>
                <a:spcPts val="0"/>
              </a:spcBef>
              <a:spcAft>
                <a:spcPts val="600"/>
              </a:spcAft>
              <a:buFont typeface="Arial" panose="020B0604020202020204" pitchFamily="34" charset="0"/>
              <a:buChar char="•"/>
            </a:pPr>
            <a:r>
              <a:rPr lang="en-US" sz="1800">
                <a:latin typeface="Arial"/>
                <a:cs typeface="Arial"/>
              </a:rPr>
              <a:t>Enrollment </a:t>
            </a:r>
          </a:p>
          <a:p>
            <a:pPr marL="800100" lvl="1" indent="-342900">
              <a:spcBef>
                <a:spcPts val="0"/>
              </a:spcBef>
              <a:buChar char="•"/>
            </a:pPr>
            <a:endParaRPr lang="en-US">
              <a:effectLst/>
              <a:latin typeface="Arial"/>
              <a:ea typeface="Calibri" panose="020F0502020204030204" pitchFamily="34" charset="0"/>
            </a:endParaRPr>
          </a:p>
          <a:p>
            <a:pPr marL="1485900" lvl="2" indent="-342900">
              <a:spcBef>
                <a:spcPts val="0"/>
              </a:spcBef>
              <a:spcAft>
                <a:spcPts val="600"/>
              </a:spcAft>
              <a:buFont typeface="Courier New" panose="02070309020205020404" pitchFamily="49" charset="0"/>
              <a:buChar char="o"/>
            </a:pPr>
            <a:endParaRPr lang="en-US" sz="2400" b="0" i="0">
              <a:effectLst/>
              <a:latin typeface="Arial"/>
            </a:endParaRPr>
          </a:p>
        </p:txBody>
      </p:sp>
      <p:sp>
        <p:nvSpPr>
          <p:cNvPr id="6" name="TextBox 5">
            <a:extLst>
              <a:ext uri="{FF2B5EF4-FFF2-40B4-BE49-F238E27FC236}">
                <a16:creationId xmlns:a16="http://schemas.microsoft.com/office/drawing/2014/main" id="{81695F27-9161-4906-7435-7CB016F436A9}"/>
              </a:ext>
            </a:extLst>
          </p:cNvPr>
          <p:cNvSpPr txBox="1"/>
          <p:nvPr/>
        </p:nvSpPr>
        <p:spPr>
          <a:xfrm>
            <a:off x="761409" y="1625895"/>
            <a:ext cx="8101263" cy="461665"/>
          </a:xfrm>
          <a:prstGeom prst="rect">
            <a:avLst/>
          </a:prstGeom>
          <a:noFill/>
        </p:spPr>
        <p:txBody>
          <a:bodyPr wrap="square" lIns="91440" tIns="45720" rIns="91440" bIns="45720" rtlCol="0" anchor="t">
            <a:spAutoFit/>
          </a:bodyPr>
          <a:lstStyle/>
          <a:p>
            <a:pPr marL="57150" lvl="1">
              <a:spcAft>
                <a:spcPts val="600"/>
              </a:spcAft>
              <a:buSzPct val="110000"/>
            </a:pPr>
            <a:r>
              <a:rPr lang="en-US" sz="2400">
                <a:latin typeface="Arial"/>
                <a:cs typeface="Arial"/>
              </a:rPr>
              <a:t>15 optional EDGAR APIs reflected:</a:t>
            </a:r>
          </a:p>
        </p:txBody>
      </p:sp>
    </p:spTree>
    <p:extLst>
      <p:ext uri="{BB962C8B-B14F-4D97-AF65-F5344CB8AC3E}">
        <p14:creationId xmlns:p14="http://schemas.microsoft.com/office/powerpoint/2010/main" val="254376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98" y="286221"/>
            <a:ext cx="11526673" cy="1325563"/>
          </a:xfrm>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sz="2800">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26</a:t>
            </a:fld>
            <a:endParaRPr lang="en-US"/>
          </a:p>
        </p:txBody>
      </p:sp>
      <p:sp>
        <p:nvSpPr>
          <p:cNvPr id="3" name="TextBox 2">
            <a:extLst>
              <a:ext uri="{FF2B5EF4-FFF2-40B4-BE49-F238E27FC236}">
                <a16:creationId xmlns:a16="http://schemas.microsoft.com/office/drawing/2014/main" id="{755C1279-5178-942A-8030-2779A2BF9DD0}"/>
              </a:ext>
            </a:extLst>
          </p:cNvPr>
          <p:cNvSpPr txBox="1"/>
          <p:nvPr/>
        </p:nvSpPr>
        <p:spPr>
          <a:xfrm>
            <a:off x="874298" y="1865376"/>
            <a:ext cx="1093412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a:cs typeface="Arial"/>
              </a:rPr>
              <a:t>Resources for APIs </a:t>
            </a:r>
            <a:r>
              <a:rPr lang="en-US">
                <a:cs typeface="Arial"/>
              </a:rPr>
              <a:t>(</a:t>
            </a:r>
            <a:r>
              <a:rPr lang="en-US" i="1">
                <a:cs typeface="Arial"/>
              </a:rPr>
              <a:t>linked on EDGAR Next webpage – </a:t>
            </a:r>
            <a:r>
              <a:rPr lang="en-US" b="1">
                <a:cs typeface="Arial"/>
              </a:rPr>
              <a:t>www.sec.gov/edgar-next</a:t>
            </a:r>
            <a:r>
              <a:rPr lang="en-US">
                <a:cs typeface="Arial"/>
              </a:rPr>
              <a:t>)</a:t>
            </a:r>
          </a:p>
          <a:p>
            <a:pPr marL="342900" indent="-342900">
              <a:spcBef>
                <a:spcPts val="600"/>
              </a:spcBef>
              <a:spcAft>
                <a:spcPts val="600"/>
              </a:spcAft>
              <a:buFont typeface="Arial"/>
              <a:buChar char="•"/>
            </a:pPr>
            <a:r>
              <a:rPr lang="en-US" sz="2400">
                <a:cs typeface="Arial"/>
                <a:hlinkClick r:id="rId3"/>
              </a:rPr>
              <a:t>Overview of EDGAR APIs</a:t>
            </a:r>
            <a:endParaRPr lang="en-US" sz="2400">
              <a:cs typeface="Arial"/>
            </a:endParaRPr>
          </a:p>
          <a:p>
            <a:pPr marL="342900" indent="-342900">
              <a:spcBef>
                <a:spcPts val="600"/>
              </a:spcBef>
              <a:spcAft>
                <a:spcPts val="600"/>
              </a:spcAft>
              <a:buFont typeface="Arial"/>
              <a:buChar char="•"/>
            </a:pPr>
            <a:r>
              <a:rPr lang="en-US" sz="2400">
                <a:cs typeface="Arial"/>
                <a:hlinkClick r:id="rId4"/>
              </a:rPr>
              <a:t>API Development Toolkit</a:t>
            </a:r>
            <a:r>
              <a:rPr lang="en-US" sz="2400">
                <a:cs typeface="Arial"/>
              </a:rPr>
              <a:t> </a:t>
            </a:r>
            <a:r>
              <a:rPr lang="en-US" i="1">
                <a:cs typeface="Arial"/>
              </a:rPr>
              <a:t>(also linked in Beta)</a:t>
            </a:r>
          </a:p>
          <a:p>
            <a:pPr marL="342900" lvl="1" indent="-342900">
              <a:spcBef>
                <a:spcPts val="600"/>
              </a:spcBef>
              <a:spcAft>
                <a:spcPts val="600"/>
              </a:spcAft>
              <a:buFont typeface="Arial,Sans-Serif"/>
              <a:buChar char="•"/>
            </a:pPr>
            <a:r>
              <a:rPr lang="en-US" sz="2400">
                <a:cs typeface="Arial"/>
                <a:hlinkClick r:id="rId5"/>
              </a:rPr>
              <a:t>API Development support Q&amp;A sessions - LIVE</a:t>
            </a:r>
            <a:r>
              <a:rPr lang="en-US" sz="2400">
                <a:cs typeface="Arial"/>
              </a:rPr>
              <a:t> </a:t>
            </a:r>
            <a:r>
              <a:rPr lang="en-US">
                <a:cs typeface="Arial"/>
              </a:rPr>
              <a:t>(</a:t>
            </a:r>
            <a:r>
              <a:rPr lang="en-US" i="1">
                <a:cs typeface="Arial"/>
              </a:rPr>
              <a:t>register on </a:t>
            </a:r>
            <a:r>
              <a:rPr lang="en-US">
                <a:cs typeface="Arial"/>
                <a:hlinkClick r:id="rId6"/>
              </a:rPr>
              <a:t>www.sec.gov/edgar-next</a:t>
            </a:r>
            <a:r>
              <a:rPr lang="en-US">
                <a:cs typeface="Arial"/>
              </a:rPr>
              <a:t>)</a:t>
            </a:r>
          </a:p>
          <a:p>
            <a:pPr marL="800100" lvl="2" indent="-342900">
              <a:spcBef>
                <a:spcPts val="600"/>
              </a:spcBef>
              <a:spcAft>
                <a:spcPts val="600"/>
              </a:spcAft>
              <a:buFont typeface="Courier New"/>
              <a:buChar char="o"/>
            </a:pPr>
            <a:r>
              <a:rPr lang="en-US" sz="2400">
                <a:cs typeface="Arial"/>
              </a:rPr>
              <a:t>Thursday, October 24, 1:00 – 2:00 p.m.</a:t>
            </a:r>
          </a:p>
          <a:p>
            <a:pPr marL="800100" lvl="2" indent="-342900">
              <a:spcBef>
                <a:spcPts val="600"/>
              </a:spcBef>
              <a:spcAft>
                <a:spcPts val="600"/>
              </a:spcAft>
              <a:buFont typeface="Courier New"/>
              <a:buChar char="o"/>
            </a:pPr>
            <a:r>
              <a:rPr lang="en-US" sz="2400">
                <a:cs typeface="Arial"/>
              </a:rPr>
              <a:t>Thursday, October 31, 1:00 – 2:00 p.m.</a:t>
            </a:r>
            <a:endParaRPr lang="en-US" sz="2000">
              <a:cs typeface="Arial"/>
            </a:endParaRPr>
          </a:p>
          <a:p>
            <a:pPr marL="1085850" lvl="1" indent="-400050">
              <a:spcBef>
                <a:spcPts val="600"/>
              </a:spcBef>
              <a:spcAft>
                <a:spcPts val="600"/>
              </a:spcAft>
              <a:buFont typeface="Courier New,monospace"/>
              <a:buChar char="o"/>
            </a:pPr>
            <a:endParaRPr lang="en-US" sz="2000">
              <a:cs typeface="Arial"/>
            </a:endParaRPr>
          </a:p>
        </p:txBody>
      </p:sp>
    </p:spTree>
    <p:extLst>
      <p:ext uri="{BB962C8B-B14F-4D97-AF65-F5344CB8AC3E}">
        <p14:creationId xmlns:p14="http://schemas.microsoft.com/office/powerpoint/2010/main" val="385450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632"/>
            <a:ext cx="11166987" cy="1325563"/>
          </a:xfrm>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27</a:t>
            </a:fld>
            <a:endParaRPr lang="en-US"/>
          </a:p>
        </p:txBody>
      </p:sp>
      <p:sp>
        <p:nvSpPr>
          <p:cNvPr id="5" name="Content Placeholder 4"/>
          <p:cNvSpPr>
            <a:spLocks noGrp="1"/>
          </p:cNvSpPr>
          <p:nvPr>
            <p:ph idx="1"/>
          </p:nvPr>
        </p:nvSpPr>
        <p:spPr>
          <a:xfrm>
            <a:off x="918882" y="1715522"/>
            <a:ext cx="9765632" cy="4774109"/>
          </a:xfrm>
        </p:spPr>
        <p:txBody>
          <a:bodyPr vert="horz" lIns="91440" tIns="45720" rIns="91440" bIns="45720" rtlCol="0" anchor="t">
            <a:normAutofit/>
          </a:bodyPr>
          <a:lstStyle/>
          <a:p>
            <a:pPr marL="457200" lvl="1" indent="-457200">
              <a:buChar char="•"/>
            </a:pPr>
            <a:r>
              <a:rPr lang="en-US" sz="2200" i="1">
                <a:solidFill>
                  <a:schemeClr val="tx1"/>
                </a:solidFill>
                <a:latin typeface="Arial"/>
                <a:cs typeface="Arial"/>
              </a:rPr>
              <a:t>Until March 21, 2025</a:t>
            </a:r>
            <a:r>
              <a:rPr lang="en-US" sz="2200">
                <a:solidFill>
                  <a:schemeClr val="tx1"/>
                </a:solidFill>
                <a:latin typeface="Arial"/>
                <a:cs typeface="Arial"/>
              </a:rPr>
              <a:t>, Adopting Beta will reflect EDGAR as it will be live from March 24, 2025 to September 12, 2025 so that filers can prepare for how live EDGAR will be available during that six-month period. (API submissions and functions; current EDGAR access codes for web filing.)</a:t>
            </a:r>
            <a:endParaRPr lang="en-US" sz="2200">
              <a:solidFill>
                <a:schemeClr val="tx1"/>
              </a:solidFill>
              <a:latin typeface="Arial"/>
            </a:endParaRPr>
          </a:p>
          <a:p>
            <a:pPr marL="457200" lvl="1" indent="-457200">
              <a:buChar char="•"/>
            </a:pPr>
            <a:r>
              <a:rPr lang="en-US" sz="2200" i="1">
                <a:solidFill>
                  <a:schemeClr val="tx1"/>
                </a:solidFill>
                <a:latin typeface="Arial"/>
                <a:cs typeface="Arial"/>
              </a:rPr>
              <a:t>As of March 24, 2025</a:t>
            </a:r>
            <a:r>
              <a:rPr lang="en-US" sz="2200">
                <a:solidFill>
                  <a:schemeClr val="tx1"/>
                </a:solidFill>
                <a:latin typeface="Arial"/>
                <a:cs typeface="Arial"/>
              </a:rPr>
              <a:t>, Adopting Beta will change to reflect EDGAR as it will be live beginning September 15, 2025 so that filers can prepare for how live EDGAR will be available at the September 15 compliance date. (Login.gov credentials for all filing)</a:t>
            </a:r>
          </a:p>
          <a:p>
            <a:pPr marL="457200" lvl="1" indent="-457200">
              <a:buChar char="•"/>
            </a:pPr>
            <a:r>
              <a:rPr lang="en-US" sz="2200">
                <a:solidFill>
                  <a:schemeClr val="tx1"/>
                </a:solidFill>
                <a:latin typeface="Arial"/>
                <a:cs typeface="Arial"/>
              </a:rPr>
              <a:t>Note also that Adopting Beta will be continuously updated throughout this time period to reflect enhancements and fixes.</a:t>
            </a:r>
            <a:endParaRPr lang="en-US" sz="2200">
              <a:solidFill>
                <a:schemeClr val="tx1"/>
              </a:solidFill>
              <a:cs typeface="Arial"/>
            </a:endParaRPr>
          </a:p>
        </p:txBody>
      </p:sp>
    </p:spTree>
    <p:extLst>
      <p:ext uri="{BB962C8B-B14F-4D97-AF65-F5344CB8AC3E}">
        <p14:creationId xmlns:p14="http://schemas.microsoft.com/office/powerpoint/2010/main" val="133528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871"/>
            <a:ext cx="11166987" cy="1325563"/>
          </a:xfrm>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adopting beta</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28</a:t>
            </a:fld>
            <a:endParaRPr lang="en-US"/>
          </a:p>
        </p:txBody>
      </p:sp>
      <p:sp>
        <p:nvSpPr>
          <p:cNvPr id="5" name="Content Placeholder 4"/>
          <p:cNvSpPr>
            <a:spLocks noGrp="1"/>
          </p:cNvSpPr>
          <p:nvPr>
            <p:ph idx="1"/>
          </p:nvPr>
        </p:nvSpPr>
        <p:spPr>
          <a:xfrm>
            <a:off x="838200" y="1809960"/>
            <a:ext cx="10198768" cy="4445682"/>
          </a:xfrm>
        </p:spPr>
        <p:txBody>
          <a:bodyPr vert="horz" lIns="91440" tIns="45720" rIns="91440" bIns="45720" rtlCol="0" anchor="t">
            <a:normAutofit/>
          </a:bodyPr>
          <a:lstStyle/>
          <a:p>
            <a:pPr marL="342900" indent="-342900">
              <a:spcBef>
                <a:spcPts val="1200"/>
              </a:spcBef>
              <a:spcAft>
                <a:spcPts val="1200"/>
              </a:spcAft>
              <a:buFont typeface="Arial"/>
              <a:buChar char="•"/>
            </a:pPr>
            <a:r>
              <a:rPr lang="en-US">
                <a:solidFill>
                  <a:schemeClr val="tx1"/>
                </a:solidFill>
                <a:latin typeface="+mn-lt"/>
                <a:cs typeface="Arial"/>
              </a:rPr>
              <a:t>Content of Adopting Beta:</a:t>
            </a:r>
            <a:endParaRPr lang="en-US">
              <a:solidFill>
                <a:schemeClr val="tx1"/>
              </a:solidFill>
              <a:latin typeface="+mn-lt"/>
            </a:endParaRPr>
          </a:p>
          <a:p>
            <a:pPr marL="1028700" lvl="2" indent="-457200">
              <a:spcBef>
                <a:spcPts val="1200"/>
              </a:spcBef>
              <a:buFont typeface="Courier New"/>
              <a:buChar char="o"/>
            </a:pPr>
            <a:r>
              <a:rPr lang="en-US" sz="2300">
                <a:solidFill>
                  <a:schemeClr val="tx1"/>
                </a:solidFill>
                <a:latin typeface="+mn-lt"/>
                <a:cs typeface="Arial"/>
              </a:rPr>
              <a:t>NO account information from live EDGAR.</a:t>
            </a:r>
            <a:endParaRPr lang="en-US" sz="2200" i="1">
              <a:solidFill>
                <a:schemeClr val="tx1"/>
              </a:solidFill>
              <a:latin typeface="+mn-lt"/>
            </a:endParaRPr>
          </a:p>
          <a:p>
            <a:pPr marL="1028700" lvl="2" indent="-457200">
              <a:spcBef>
                <a:spcPts val="1200"/>
              </a:spcBef>
              <a:buFont typeface="Courier New"/>
              <a:buChar char="o"/>
            </a:pPr>
            <a:r>
              <a:rPr lang="en-US" sz="2200">
                <a:solidFill>
                  <a:schemeClr val="tx1"/>
                </a:solidFill>
                <a:latin typeface="+mn-lt"/>
                <a:cs typeface="Arial"/>
              </a:rPr>
              <a:t>Account information that testers create in Adopting Beta. </a:t>
            </a:r>
            <a:r>
              <a:rPr lang="en-US" sz="2200" i="1">
                <a:solidFill>
                  <a:schemeClr val="tx1"/>
                </a:solidFill>
                <a:latin typeface="+mn-lt"/>
                <a:cs typeface="Arial"/>
              </a:rPr>
              <a:t>(Use only fictional information—other than name and Login.gov email address.)</a:t>
            </a:r>
            <a:endParaRPr lang="en-US" sz="2200" i="1">
              <a:solidFill>
                <a:schemeClr val="tx1"/>
              </a:solidFill>
              <a:latin typeface="+mn-lt"/>
            </a:endParaRPr>
          </a:p>
          <a:p>
            <a:pPr marL="1028700" lvl="2" indent="-457200">
              <a:spcBef>
                <a:spcPts val="1200"/>
              </a:spcBef>
              <a:buFont typeface="Courier New"/>
              <a:buChar char="o"/>
            </a:pPr>
            <a:r>
              <a:rPr lang="en-US" sz="2200">
                <a:solidFill>
                  <a:schemeClr val="tx1"/>
                </a:solidFill>
                <a:latin typeface="+mn-lt"/>
                <a:cs typeface="Arial"/>
              </a:rPr>
              <a:t>Accounts that testers created in the prior Proposing Beta and Request for Comment Beta (if testers created those accounts).</a:t>
            </a:r>
            <a:endParaRPr lang="en-US" sz="2200">
              <a:solidFill>
                <a:schemeClr val="tx1"/>
              </a:solidFill>
              <a:latin typeface="+mn-lt"/>
            </a:endParaRPr>
          </a:p>
          <a:p>
            <a:pPr marL="457200" lvl="1" indent="-457200">
              <a:spcBef>
                <a:spcPts val="1200"/>
              </a:spcBef>
              <a:buChar char="•"/>
            </a:pPr>
            <a:r>
              <a:rPr lang="en-US">
                <a:solidFill>
                  <a:schemeClr val="tx1"/>
                </a:solidFill>
                <a:latin typeface="+mn-lt"/>
                <a:cs typeface="Arial"/>
              </a:rPr>
              <a:t>NO Beta information will carry over to live EDGAR.</a:t>
            </a:r>
            <a:endParaRPr lang="en-US">
              <a:solidFill>
                <a:schemeClr val="tx1"/>
              </a:solidFill>
              <a:latin typeface="+mn-lt"/>
            </a:endParaRPr>
          </a:p>
          <a:p>
            <a:pPr indent="457200">
              <a:spcBef>
                <a:spcPts val="1200"/>
              </a:spcBef>
              <a:spcAft>
                <a:spcPts val="1200"/>
              </a:spcAft>
              <a:buFont typeface="Arial" panose="020B0604020202020204" pitchFamily="34" charset="0"/>
              <a:buChar char="•"/>
            </a:pPr>
            <a:endParaRPr lang="en-US">
              <a:solidFill>
                <a:schemeClr val="tx1"/>
              </a:solidFill>
              <a:latin typeface="+mn-lt"/>
            </a:endParaRPr>
          </a:p>
          <a:p>
            <a:pPr>
              <a:spcBef>
                <a:spcPts val="1200"/>
              </a:spcBef>
              <a:spcAft>
                <a:spcPts val="1200"/>
              </a:spcAft>
            </a:pPr>
            <a:endParaRPr lang="en-US">
              <a:solidFill>
                <a:schemeClr val="tx1"/>
              </a:solidFill>
              <a:latin typeface="+mn-lt"/>
            </a:endParaRPr>
          </a:p>
        </p:txBody>
      </p:sp>
    </p:spTree>
    <p:extLst>
      <p:ext uri="{BB962C8B-B14F-4D97-AF65-F5344CB8AC3E}">
        <p14:creationId xmlns:p14="http://schemas.microsoft.com/office/powerpoint/2010/main" val="268264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6704-0974-DCAA-66A2-FB54FDFFA88A}"/>
              </a:ext>
            </a:extLst>
          </p:cNvPr>
          <p:cNvSpPr>
            <a:spLocks noGrp="1"/>
          </p:cNvSpPr>
          <p:nvPr>
            <p:ph type="title"/>
          </p:nvPr>
        </p:nvSpPr>
        <p:spPr>
          <a:xfrm>
            <a:off x="838200" y="365125"/>
            <a:ext cx="10515600" cy="1137983"/>
          </a:xfrm>
        </p:spPr>
        <p:txBody>
          <a:bodyPr>
            <a:normAutofit fontScale="90000"/>
          </a:bodyPr>
          <a:lstStyle/>
          <a:p>
            <a:r>
              <a:rPr lang="en-US" sz="4900">
                <a:latin typeface="Century Gothic"/>
              </a:rPr>
              <a:t>Prepare</a:t>
            </a:r>
            <a:br>
              <a:rPr lang="en-US">
                <a:latin typeface="Century Gothic"/>
              </a:rPr>
            </a:br>
            <a:r>
              <a:rPr lang="en-US" sz="4000">
                <a:solidFill>
                  <a:schemeClr val="accent3"/>
                </a:solidFill>
                <a:latin typeface="Century Gothic"/>
              </a:rPr>
              <a:t>Adopting beta</a:t>
            </a:r>
            <a:endParaRPr lang="en-US" sz="4000">
              <a:solidFill>
                <a:schemeClr val="accent3"/>
              </a:solidFill>
            </a:endParaRPr>
          </a:p>
        </p:txBody>
      </p:sp>
      <p:sp>
        <p:nvSpPr>
          <p:cNvPr id="4" name="Slide Number Placeholder 3">
            <a:extLst>
              <a:ext uri="{FF2B5EF4-FFF2-40B4-BE49-F238E27FC236}">
                <a16:creationId xmlns:a16="http://schemas.microsoft.com/office/drawing/2014/main" id="{819605F5-1D9F-6724-C1F9-43D62DBAFBB5}"/>
              </a:ext>
            </a:extLst>
          </p:cNvPr>
          <p:cNvSpPr>
            <a:spLocks noGrp="1"/>
          </p:cNvSpPr>
          <p:nvPr>
            <p:ph type="sldNum" sz="quarter" idx="12"/>
          </p:nvPr>
        </p:nvSpPr>
        <p:spPr/>
        <p:txBody>
          <a:bodyPr/>
          <a:lstStyle/>
          <a:p>
            <a:fld id="{3A321C34-B6FA-204D-BF19-5DB858CAFE8C}" type="slidenum">
              <a:rPr lang="en-US" smtClean="0"/>
              <a:t>29</a:t>
            </a:fld>
            <a:endParaRPr lang="en-US"/>
          </a:p>
        </p:txBody>
      </p:sp>
      <p:sp>
        <p:nvSpPr>
          <p:cNvPr id="5" name="Content Placeholder 4">
            <a:extLst>
              <a:ext uri="{FF2B5EF4-FFF2-40B4-BE49-F238E27FC236}">
                <a16:creationId xmlns:a16="http://schemas.microsoft.com/office/drawing/2014/main" id="{9BE23C12-47FE-D13F-50CA-198967BF2C88}"/>
              </a:ext>
            </a:extLst>
          </p:cNvPr>
          <p:cNvSpPr>
            <a:spLocks noGrp="1"/>
          </p:cNvSpPr>
          <p:nvPr>
            <p:ph idx="1"/>
          </p:nvPr>
        </p:nvSpPr>
        <p:spPr>
          <a:xfrm>
            <a:off x="838200" y="1716141"/>
            <a:ext cx="10920663" cy="4323395"/>
          </a:xfrm>
        </p:spPr>
        <p:txBody>
          <a:bodyPr vert="horz" lIns="91440" tIns="45720" rIns="91440" bIns="45720" rtlCol="0" anchor="t">
            <a:noAutofit/>
          </a:bodyPr>
          <a:lstStyle/>
          <a:p>
            <a:pPr marL="342900" indent="-342900">
              <a:spcBef>
                <a:spcPts val="600"/>
              </a:spcBef>
              <a:spcAft>
                <a:spcPts val="1200"/>
              </a:spcAft>
              <a:buFont typeface="Arial" panose="020B0604020202020204" pitchFamily="34" charset="0"/>
              <a:buChar char="•"/>
            </a:pPr>
            <a:r>
              <a:rPr lang="en-US">
                <a:solidFill>
                  <a:schemeClr val="tx1"/>
                </a:solidFill>
                <a:latin typeface="+mn-lt"/>
                <a:cs typeface="Arial"/>
              </a:rPr>
              <a:t>Submit test Form IDs in Beta to create testing accounts.</a:t>
            </a:r>
            <a:endParaRPr lang="en-US">
              <a:solidFill>
                <a:schemeClr val="tx1"/>
              </a:solidFill>
            </a:endParaRPr>
          </a:p>
          <a:p>
            <a:pPr marL="1028700" lvl="2" indent="-342900">
              <a:spcBef>
                <a:spcPts val="600"/>
              </a:spcBef>
              <a:buFont typeface="Courier New" panose="02070309020205020404" pitchFamily="49" charset="0"/>
              <a:buChar char="o"/>
            </a:pPr>
            <a:r>
              <a:rPr lang="en-US" sz="2400">
                <a:solidFill>
                  <a:schemeClr val="tx1"/>
                </a:solidFill>
                <a:latin typeface="+mn-lt"/>
                <a:cs typeface="Arial"/>
              </a:rPr>
              <a:t>Notarization is </a:t>
            </a:r>
            <a:r>
              <a:rPr lang="en-US" sz="2400" i="1">
                <a:solidFill>
                  <a:schemeClr val="tx1"/>
                </a:solidFill>
                <a:latin typeface="+mn-lt"/>
                <a:cs typeface="Arial"/>
              </a:rPr>
              <a:t>not </a:t>
            </a:r>
            <a:r>
              <a:rPr lang="en-US" sz="2400">
                <a:solidFill>
                  <a:schemeClr val="tx1"/>
                </a:solidFill>
                <a:latin typeface="+mn-lt"/>
                <a:cs typeface="Arial"/>
              </a:rPr>
              <a:t>required for test Form IDs in Beta</a:t>
            </a:r>
          </a:p>
          <a:p>
            <a:pPr marL="1028700" lvl="2" indent="-342900">
              <a:spcBef>
                <a:spcPts val="1200"/>
              </a:spcBef>
              <a:buFont typeface="Courier New" panose="02070309020205020404" pitchFamily="49" charset="0"/>
              <a:buChar char="o"/>
            </a:pPr>
            <a:r>
              <a:rPr lang="en-US" sz="2400">
                <a:solidFill>
                  <a:schemeClr val="tx1"/>
                </a:solidFill>
                <a:latin typeface="+mn-lt"/>
                <a:cs typeface="Arial"/>
              </a:rPr>
              <a:t>Use fictional information (other than name and Login.gov email)</a:t>
            </a:r>
          </a:p>
          <a:p>
            <a:pPr marL="342900" indent="-342900">
              <a:spcBef>
                <a:spcPts val="600"/>
              </a:spcBef>
              <a:spcAft>
                <a:spcPts val="1200"/>
              </a:spcAft>
              <a:buFont typeface="Arial" panose="020B0604020202020204" pitchFamily="34" charset="0"/>
              <a:buChar char="•"/>
            </a:pPr>
            <a:r>
              <a:rPr lang="en-US">
                <a:solidFill>
                  <a:schemeClr val="tx1"/>
                </a:solidFill>
                <a:latin typeface="+mn-lt"/>
                <a:cs typeface="Arial"/>
              </a:rPr>
              <a:t>Consult </a:t>
            </a:r>
            <a:r>
              <a:rPr lang="en-US">
                <a:solidFill>
                  <a:schemeClr val="tx1"/>
                </a:solidFill>
                <a:latin typeface="+mn-lt"/>
                <a:cs typeface="Arial"/>
                <a:hlinkClick r:id="rId2">
                  <a:extLst>
                    <a:ext uri="{A12FA001-AC4F-418D-AE19-62706E023703}">
                      <ahyp:hlinkClr xmlns:ahyp="http://schemas.microsoft.com/office/drawing/2018/hyperlinkcolor" val="tx"/>
                    </a:ext>
                  </a:extLst>
                </a:hlinkClick>
              </a:rPr>
              <a:t>EDGAR Next Filer Testing Guidance</a:t>
            </a:r>
            <a:r>
              <a:rPr lang="en-US">
                <a:solidFill>
                  <a:schemeClr val="tx1"/>
                </a:solidFill>
                <a:latin typeface="+mn-lt"/>
                <a:cs typeface="Arial"/>
              </a:rPr>
              <a:t> (linked on EDGAR Next webpage):</a:t>
            </a:r>
            <a:endParaRPr lang="en-US">
              <a:solidFill>
                <a:schemeClr val="tx1"/>
              </a:solidFill>
            </a:endParaRPr>
          </a:p>
          <a:p>
            <a:pPr marL="1028700" lvl="2" indent="-342900">
              <a:spcBef>
                <a:spcPts val="600"/>
              </a:spcBef>
              <a:buFont typeface="Courier New" panose="02070309020205020404" pitchFamily="49" charset="0"/>
              <a:buChar char="o"/>
            </a:pPr>
            <a:r>
              <a:rPr lang="en-US" sz="2400">
                <a:solidFill>
                  <a:schemeClr val="tx1"/>
                </a:solidFill>
                <a:latin typeface="+mn-lt"/>
                <a:cs typeface="Arial"/>
              </a:rPr>
              <a:t>Step-by-step guidance</a:t>
            </a:r>
          </a:p>
          <a:p>
            <a:pPr marL="1028700" lvl="2" indent="-342900">
              <a:spcBef>
                <a:spcPts val="600"/>
              </a:spcBef>
              <a:buFont typeface="Courier New" panose="02070309020205020404" pitchFamily="49" charset="0"/>
              <a:buChar char="o"/>
            </a:pPr>
            <a:r>
              <a:rPr lang="en-US" sz="2400">
                <a:solidFill>
                  <a:schemeClr val="tx1"/>
                </a:solidFill>
                <a:latin typeface="+mn-lt"/>
                <a:cs typeface="Arial"/>
              </a:rPr>
              <a:t>To test enrollment, email </a:t>
            </a:r>
            <a:r>
              <a:rPr lang="en-US" sz="2400" b="1">
                <a:solidFill>
                  <a:schemeClr val="accent3"/>
                </a:solidFill>
                <a:latin typeface="+mn-lt"/>
                <a:cs typeface="Arial"/>
                <a:hlinkClick r:id="rId3">
                  <a:extLst>
                    <a:ext uri="{A12FA001-AC4F-418D-AE19-62706E023703}">
                      <ahyp:hlinkClr xmlns:ahyp="http://schemas.microsoft.com/office/drawing/2018/hyperlinkcolor" val="tx"/>
                    </a:ext>
                  </a:extLst>
                </a:hlinkClick>
              </a:rPr>
              <a:t>EDGARNextBeta@sec.gov </a:t>
            </a:r>
            <a:r>
              <a:rPr lang="en-US" sz="2400">
                <a:solidFill>
                  <a:schemeClr val="tx1"/>
                </a:solidFill>
                <a:latin typeface="+mn-lt"/>
                <a:cs typeface="Arial"/>
              </a:rPr>
              <a:t>for test CIKs</a:t>
            </a:r>
          </a:p>
          <a:p>
            <a:pPr>
              <a:spcBef>
                <a:spcPts val="1200"/>
              </a:spcBef>
              <a:spcAft>
                <a:spcPts val="1200"/>
              </a:spcAft>
            </a:pPr>
            <a:endParaRPr lang="en-US">
              <a:solidFill>
                <a:schemeClr val="tx1"/>
              </a:solidFill>
            </a:endParaRPr>
          </a:p>
          <a:p>
            <a:pPr lvl="3" indent="0">
              <a:lnSpc>
                <a:spcPct val="80000"/>
              </a:lnSpc>
              <a:spcBef>
                <a:spcPts val="1200"/>
              </a:spcBef>
              <a:buSzPct val="110000"/>
              <a:buNone/>
            </a:pPr>
            <a:endParaRPr lang="en-US">
              <a:solidFill>
                <a:schemeClr val="tx1"/>
              </a:solidFill>
              <a:latin typeface="+mn-lt"/>
              <a:cs typeface="Arial"/>
            </a:endParaRPr>
          </a:p>
          <a:p>
            <a:pPr>
              <a:spcBef>
                <a:spcPts val="1200"/>
              </a:spcBef>
              <a:spcAft>
                <a:spcPts val="1200"/>
              </a:spcAft>
            </a:pPr>
            <a:endParaRPr lang="en-US">
              <a:solidFill>
                <a:schemeClr val="tx1"/>
              </a:solidFill>
              <a:latin typeface="+mn-lt"/>
              <a:cs typeface="Arial"/>
            </a:endParaRPr>
          </a:p>
          <a:p>
            <a:pPr marL="457200" indent="-457200">
              <a:spcBef>
                <a:spcPts val="1200"/>
              </a:spcBef>
              <a:spcAft>
                <a:spcPts val="1200"/>
              </a:spcAft>
              <a:buFont typeface="Arial" panose="020B0604020202020204" pitchFamily="34" charset="0"/>
              <a:buChar char="•"/>
            </a:pPr>
            <a:endParaRPr lang="en-US" sz="1800">
              <a:solidFill>
                <a:schemeClr val="tx1"/>
              </a:solidFill>
              <a:latin typeface="+mn-lt"/>
              <a:cs typeface="Arial"/>
            </a:endParaRPr>
          </a:p>
          <a:p>
            <a:pPr>
              <a:spcBef>
                <a:spcPts val="1200"/>
              </a:spcBef>
              <a:spcAft>
                <a:spcPts val="1200"/>
              </a:spcAft>
            </a:pPr>
            <a:endParaRPr lang="en-US" sz="1800">
              <a:solidFill>
                <a:schemeClr val="tx1"/>
              </a:solidFill>
              <a:latin typeface="+mn-lt"/>
            </a:endParaRPr>
          </a:p>
        </p:txBody>
      </p:sp>
    </p:spTree>
    <p:extLst>
      <p:ext uri="{BB962C8B-B14F-4D97-AF65-F5344CB8AC3E}">
        <p14:creationId xmlns:p14="http://schemas.microsoft.com/office/powerpoint/2010/main" val="134663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Century Gothic"/>
              </a:rPr>
              <a:t>Agenda</a:t>
            </a:r>
          </a:p>
        </p:txBody>
      </p:sp>
      <p:sp>
        <p:nvSpPr>
          <p:cNvPr id="4" name="Slide Number Placeholder 3"/>
          <p:cNvSpPr>
            <a:spLocks noGrp="1"/>
          </p:cNvSpPr>
          <p:nvPr>
            <p:ph type="sldNum" sz="quarter" idx="12"/>
          </p:nvPr>
        </p:nvSpPr>
        <p:spPr/>
        <p:txBody>
          <a:bodyPr/>
          <a:lstStyle/>
          <a:p>
            <a:fld id="{3A321C34-B6FA-204D-BF19-5DB858CAFE8C}" type="slidenum">
              <a:rPr lang="en-US" smtClean="0"/>
              <a:t>3</a:t>
            </a:fld>
            <a:endParaRPr lang="en-US"/>
          </a:p>
        </p:txBody>
      </p:sp>
      <p:sp>
        <p:nvSpPr>
          <p:cNvPr id="5" name="Content Placeholder 4"/>
          <p:cNvSpPr>
            <a:spLocks noGrp="1"/>
          </p:cNvSpPr>
          <p:nvPr>
            <p:ph idx="1"/>
          </p:nvPr>
        </p:nvSpPr>
        <p:spPr>
          <a:xfrm>
            <a:off x="738364" y="1569798"/>
            <a:ext cx="10515600" cy="4823482"/>
          </a:xfrm>
        </p:spPr>
        <p:txBody>
          <a:bodyPr vert="horz" lIns="91440" tIns="45720" rIns="91440" bIns="45720" rtlCol="0" anchor="t">
            <a:normAutofit/>
          </a:bodyPr>
          <a:lstStyle/>
          <a:p>
            <a:pPr marL="571500" lvl="2" indent="-342900">
              <a:lnSpc>
                <a:spcPct val="110000"/>
              </a:lnSpc>
              <a:spcAft>
                <a:spcPts val="500"/>
              </a:spcAft>
            </a:pPr>
            <a:r>
              <a:rPr lang="en-US">
                <a:solidFill>
                  <a:schemeClr val="tx1"/>
                </a:solidFill>
                <a:latin typeface="Arial"/>
                <a:cs typeface="Arial"/>
              </a:rPr>
              <a:t>Adopting Release</a:t>
            </a:r>
            <a:endParaRPr lang="en-US">
              <a:solidFill>
                <a:schemeClr val="tx1"/>
              </a:solidFill>
            </a:endParaRPr>
          </a:p>
          <a:p>
            <a:pPr marL="571500" lvl="2" indent="-342900">
              <a:lnSpc>
                <a:spcPct val="110000"/>
              </a:lnSpc>
              <a:spcAft>
                <a:spcPts val="500"/>
              </a:spcAft>
            </a:pPr>
            <a:r>
              <a:rPr lang="en-US">
                <a:solidFill>
                  <a:schemeClr val="tx1"/>
                </a:solidFill>
                <a:latin typeface="Arial"/>
                <a:cs typeface="Arial"/>
              </a:rPr>
              <a:t>Compliance Dates</a:t>
            </a:r>
          </a:p>
          <a:p>
            <a:pPr marL="571500" lvl="2" indent="-342900">
              <a:lnSpc>
                <a:spcPct val="110000"/>
              </a:lnSpc>
              <a:spcAft>
                <a:spcPts val="500"/>
              </a:spcAft>
            </a:pPr>
            <a:r>
              <a:rPr lang="en-US">
                <a:solidFill>
                  <a:schemeClr val="tx1"/>
                </a:solidFill>
                <a:latin typeface="Arial"/>
                <a:cs typeface="Arial"/>
              </a:rPr>
              <a:t>Purposes</a:t>
            </a:r>
          </a:p>
          <a:p>
            <a:pPr marL="571500" lvl="2" indent="-342900">
              <a:lnSpc>
                <a:spcPct val="110000"/>
              </a:lnSpc>
              <a:spcAft>
                <a:spcPts val="500"/>
              </a:spcAft>
            </a:pPr>
            <a:r>
              <a:rPr lang="en-US">
                <a:solidFill>
                  <a:schemeClr val="tx1"/>
                </a:solidFill>
                <a:latin typeface="Arial"/>
                <a:cs typeface="Arial"/>
              </a:rPr>
              <a:t>What Hasn't Changed</a:t>
            </a:r>
          </a:p>
          <a:p>
            <a:pPr marL="571500" lvl="2" indent="-342900">
              <a:lnSpc>
                <a:spcPct val="110000"/>
              </a:lnSpc>
              <a:spcAft>
                <a:spcPts val="500"/>
              </a:spcAft>
            </a:pPr>
            <a:r>
              <a:rPr lang="en-US">
                <a:solidFill>
                  <a:schemeClr val="tx1"/>
                </a:solidFill>
                <a:latin typeface="Arial"/>
                <a:cs typeface="Arial"/>
              </a:rPr>
              <a:t>Key Changes</a:t>
            </a:r>
          </a:p>
          <a:p>
            <a:pPr marL="571500" lvl="2" indent="-342900">
              <a:lnSpc>
                <a:spcPct val="110000"/>
              </a:lnSpc>
              <a:spcAft>
                <a:spcPts val="500"/>
              </a:spcAft>
            </a:pPr>
            <a:r>
              <a:rPr lang="en-US">
                <a:solidFill>
                  <a:schemeClr val="tx1"/>
                </a:solidFill>
                <a:latin typeface="Arial"/>
                <a:cs typeface="Arial"/>
              </a:rPr>
              <a:t>Filer Transition to EDGAR Next</a:t>
            </a:r>
          </a:p>
          <a:p>
            <a:pPr marL="571500" lvl="2" indent="-342900">
              <a:lnSpc>
                <a:spcPct val="110000"/>
              </a:lnSpc>
              <a:spcAft>
                <a:spcPts val="500"/>
              </a:spcAft>
            </a:pPr>
            <a:r>
              <a:rPr lang="en-US">
                <a:solidFill>
                  <a:schemeClr val="tx1"/>
                </a:solidFill>
                <a:latin typeface="Arial"/>
                <a:cs typeface="Arial"/>
              </a:rPr>
              <a:t>Prepare</a:t>
            </a:r>
            <a:endParaRPr lang="en-US">
              <a:solidFill>
                <a:schemeClr val="tx1"/>
              </a:solidFill>
            </a:endParaRPr>
          </a:p>
          <a:p>
            <a:pPr marL="571500" lvl="2" indent="-342900">
              <a:lnSpc>
                <a:spcPct val="110000"/>
              </a:lnSpc>
              <a:spcAft>
                <a:spcPts val="500"/>
              </a:spcAft>
            </a:pPr>
            <a:r>
              <a:rPr lang="en-US">
                <a:solidFill>
                  <a:schemeClr val="tx1"/>
                </a:solidFill>
                <a:latin typeface="Arial"/>
                <a:cs typeface="Arial"/>
              </a:rPr>
              <a:t>Filer Support for EDGAR Next</a:t>
            </a:r>
            <a:endParaRPr lang="en-US">
              <a:solidFill>
                <a:schemeClr val="tx1"/>
              </a:solidFill>
            </a:endParaRPr>
          </a:p>
          <a:p>
            <a:pPr marL="571500" lvl="2" indent="-342900">
              <a:lnSpc>
                <a:spcPct val="110000"/>
              </a:lnSpc>
              <a:spcAft>
                <a:spcPts val="500"/>
              </a:spcAft>
            </a:pPr>
            <a:r>
              <a:rPr lang="en-US">
                <a:solidFill>
                  <a:schemeClr val="tx1"/>
                </a:solidFill>
                <a:latin typeface="Arial"/>
                <a:cs typeface="Arial"/>
              </a:rPr>
              <a:t>Questions &amp; Answers </a:t>
            </a:r>
            <a:endParaRPr lang="en-US">
              <a:solidFill>
                <a:schemeClr val="tx1"/>
              </a:solidFill>
            </a:endParaRPr>
          </a:p>
          <a:p>
            <a:pPr lvl="2" indent="0">
              <a:buNone/>
            </a:pPr>
            <a:endParaRPr lang="en-US">
              <a:solidFill>
                <a:schemeClr val="tx1"/>
              </a:solidFill>
              <a:latin typeface="Arial"/>
            </a:endParaRPr>
          </a:p>
          <a:p>
            <a:pPr marL="1028700" lvl="2" indent="-342900"/>
            <a:endParaRPr lang="en-US">
              <a:solidFill>
                <a:schemeClr val="tx1"/>
              </a:solidFill>
              <a:latin typeface="Arial"/>
            </a:endParaRPr>
          </a:p>
          <a:p>
            <a:endParaRPr lang="en-US" sz="2000">
              <a:solidFill>
                <a:schemeClr val="tx1"/>
              </a:solidFill>
              <a:latin typeface="Arial"/>
            </a:endParaRPr>
          </a:p>
        </p:txBody>
      </p:sp>
    </p:spTree>
    <p:extLst>
      <p:ext uri="{BB962C8B-B14F-4D97-AF65-F5344CB8AC3E}">
        <p14:creationId xmlns:p14="http://schemas.microsoft.com/office/powerpoint/2010/main" val="323321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C155-323E-2EB0-F4E5-EB083FE6E915}"/>
              </a:ext>
            </a:extLst>
          </p:cNvPr>
          <p:cNvSpPr>
            <a:spLocks noGrp="1"/>
          </p:cNvSpPr>
          <p:nvPr>
            <p:ph type="title"/>
          </p:nvPr>
        </p:nvSpPr>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get ready to enroll</a:t>
            </a:r>
            <a:endParaRPr lang="en-US" sz="3600">
              <a:solidFill>
                <a:schemeClr val="accent3"/>
              </a:solidFill>
              <a:highlight>
                <a:srgbClr val="FFFF00"/>
              </a:highlight>
            </a:endParaRPr>
          </a:p>
        </p:txBody>
      </p:sp>
      <p:sp>
        <p:nvSpPr>
          <p:cNvPr id="4" name="Slide Number Placeholder 3">
            <a:extLst>
              <a:ext uri="{FF2B5EF4-FFF2-40B4-BE49-F238E27FC236}">
                <a16:creationId xmlns:a16="http://schemas.microsoft.com/office/drawing/2014/main" id="{63E4AA9D-B7B9-9F66-7434-A0C03BAB2F66}"/>
              </a:ext>
            </a:extLst>
          </p:cNvPr>
          <p:cNvSpPr>
            <a:spLocks noGrp="1"/>
          </p:cNvSpPr>
          <p:nvPr>
            <p:ph type="sldNum" sz="quarter" idx="12"/>
          </p:nvPr>
        </p:nvSpPr>
        <p:spPr/>
        <p:txBody>
          <a:bodyPr/>
          <a:lstStyle/>
          <a:p>
            <a:fld id="{3A321C34-B6FA-204D-BF19-5DB858CAFE8C}" type="slidenum">
              <a:rPr lang="en-US" smtClean="0"/>
              <a:t>30</a:t>
            </a:fld>
            <a:endParaRPr lang="en-US"/>
          </a:p>
        </p:txBody>
      </p:sp>
      <p:sp>
        <p:nvSpPr>
          <p:cNvPr id="5" name="Content Placeholder 4">
            <a:extLst>
              <a:ext uri="{FF2B5EF4-FFF2-40B4-BE49-F238E27FC236}">
                <a16:creationId xmlns:a16="http://schemas.microsoft.com/office/drawing/2014/main" id="{75841CF4-6EBD-B700-70A4-755C493BF8EB}"/>
              </a:ext>
            </a:extLst>
          </p:cNvPr>
          <p:cNvSpPr>
            <a:spLocks noGrp="1"/>
          </p:cNvSpPr>
          <p:nvPr>
            <p:ph idx="1"/>
          </p:nvPr>
        </p:nvSpPr>
        <p:spPr>
          <a:xfrm>
            <a:off x="748553" y="1852053"/>
            <a:ext cx="10086474" cy="4364184"/>
          </a:xfrm>
        </p:spPr>
        <p:txBody>
          <a:bodyPr vert="horz" lIns="91440" tIns="45720" rIns="91440" bIns="45720" rtlCol="0" anchor="t">
            <a:noAutofit/>
          </a:bodyPr>
          <a:lstStyle/>
          <a:p>
            <a:pPr marL="342900" lvl="1" indent="-342900">
              <a:spcBef>
                <a:spcPts val="1200"/>
              </a:spcBef>
              <a:buFont typeface="Arial,Sans-Serif"/>
              <a:buChar char="•"/>
            </a:pPr>
            <a:r>
              <a:rPr lang="en-US">
                <a:solidFill>
                  <a:schemeClr val="tx1"/>
                </a:solidFill>
                <a:latin typeface="Arial"/>
                <a:cs typeface="Arial"/>
              </a:rPr>
              <a:t>In addition to testing in Adopting Beta, filers should prepare to enroll in EDGAR Next.</a:t>
            </a:r>
            <a:endParaRPr lang="en-US">
              <a:solidFill>
                <a:schemeClr val="tx1"/>
              </a:solidFill>
            </a:endParaRPr>
          </a:p>
          <a:p>
            <a:pPr marL="342900" lvl="1" indent="-342900">
              <a:spcBef>
                <a:spcPts val="1200"/>
              </a:spcBef>
              <a:buFont typeface="Arial,Sans-Serif"/>
              <a:buChar char="•"/>
            </a:pPr>
            <a:r>
              <a:rPr lang="en-US">
                <a:solidFill>
                  <a:schemeClr val="tx1"/>
                </a:solidFill>
                <a:latin typeface="Arial"/>
                <a:cs typeface="Arial"/>
              </a:rPr>
              <a:t>Enrollment provides a simplified process for filers to transition to EDGAR Next that does not require notarization or presentation of a power of attorney.</a:t>
            </a:r>
            <a:endParaRPr lang="en-US">
              <a:solidFill>
                <a:schemeClr val="tx1"/>
              </a:solidFill>
            </a:endParaRPr>
          </a:p>
          <a:p>
            <a:pPr marL="342900" lvl="1" indent="-342900">
              <a:spcBef>
                <a:spcPts val="1200"/>
              </a:spcBef>
              <a:buFont typeface="Arial,Sans-Serif"/>
              <a:buChar char="•"/>
            </a:pPr>
            <a:r>
              <a:rPr lang="en-US">
                <a:solidFill>
                  <a:schemeClr val="tx1"/>
                </a:solidFill>
                <a:latin typeface="Arial"/>
                <a:cs typeface="Arial"/>
              </a:rPr>
              <a:t>Filers enroll on the dashboard by submitting the information requested under "Enroll."</a:t>
            </a:r>
          </a:p>
          <a:p>
            <a:pPr marL="1028700" lvl="2" indent="-457200">
              <a:spcBef>
                <a:spcPts val="1200"/>
              </a:spcBef>
              <a:spcAft>
                <a:spcPts val="1200"/>
              </a:spcAft>
              <a:buFont typeface="Courier New,monospace"/>
              <a:buChar char="o"/>
            </a:pPr>
            <a:r>
              <a:rPr lang="en-US" sz="2400" i="1">
                <a:solidFill>
                  <a:schemeClr val="tx1"/>
                </a:solidFill>
                <a:latin typeface="Arial"/>
                <a:cs typeface="Arial"/>
              </a:rPr>
              <a:t>Filers do </a:t>
            </a:r>
            <a:r>
              <a:rPr lang="en-US" sz="2400" i="1" u="sng">
                <a:solidFill>
                  <a:schemeClr val="tx1"/>
                </a:solidFill>
                <a:latin typeface="Arial"/>
                <a:cs typeface="Arial"/>
              </a:rPr>
              <a:t>not</a:t>
            </a:r>
            <a:r>
              <a:rPr lang="en-US" sz="2400" i="1">
                <a:solidFill>
                  <a:schemeClr val="tx1"/>
                </a:solidFill>
                <a:latin typeface="Arial"/>
                <a:cs typeface="Arial"/>
              </a:rPr>
              <a:t> and should </a:t>
            </a:r>
            <a:r>
              <a:rPr lang="en-US" sz="2400" i="1" u="sng">
                <a:solidFill>
                  <a:schemeClr val="tx1"/>
                </a:solidFill>
                <a:latin typeface="Arial"/>
                <a:cs typeface="Arial"/>
              </a:rPr>
              <a:t>not</a:t>
            </a:r>
            <a:r>
              <a:rPr lang="en-US" sz="2400" i="1">
                <a:solidFill>
                  <a:schemeClr val="tx1"/>
                </a:solidFill>
                <a:latin typeface="Arial"/>
                <a:cs typeface="Arial"/>
              </a:rPr>
              <a:t> attempt to "enroll" on Form ID.</a:t>
            </a:r>
            <a:endParaRPr lang="en-US" sz="2400">
              <a:solidFill>
                <a:schemeClr val="tx1"/>
              </a:solidFill>
              <a:latin typeface="Arial"/>
              <a:cs typeface="Arial"/>
            </a:endParaRPr>
          </a:p>
          <a:p>
            <a:pPr marL="457200" lvl="2" indent="-400050">
              <a:spcBef>
                <a:spcPts val="0"/>
              </a:spcBef>
              <a:buFont typeface="Arial,Sans-Serif"/>
              <a:buChar char="•"/>
            </a:pPr>
            <a:endParaRPr lang="en-US" sz="2600">
              <a:solidFill>
                <a:schemeClr val="tx1"/>
              </a:solidFill>
            </a:endParaRPr>
          </a:p>
          <a:p>
            <a:endParaRPr lang="en-US"/>
          </a:p>
          <a:p>
            <a:endParaRPr lang="en-US"/>
          </a:p>
          <a:p>
            <a:endParaRPr lang="en-US"/>
          </a:p>
        </p:txBody>
      </p:sp>
    </p:spTree>
    <p:extLst>
      <p:ext uri="{BB962C8B-B14F-4D97-AF65-F5344CB8AC3E}">
        <p14:creationId xmlns:p14="http://schemas.microsoft.com/office/powerpoint/2010/main" val="190716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C155-323E-2EB0-F4E5-EB083FE6E915}"/>
              </a:ext>
            </a:extLst>
          </p:cNvPr>
          <p:cNvSpPr>
            <a:spLocks noGrp="1"/>
          </p:cNvSpPr>
          <p:nvPr>
            <p:ph type="title"/>
          </p:nvPr>
        </p:nvSpPr>
        <p:spPr/>
        <p:txBody>
          <a:bodyPr>
            <a:normAutofit/>
          </a:bodyPr>
          <a:lstStyle/>
          <a:p>
            <a:r>
              <a:rPr lang="en-US">
                <a:latin typeface="Century Gothic"/>
              </a:rPr>
              <a:t>Prepare</a:t>
            </a:r>
            <a:br>
              <a:rPr lang="en-US">
                <a:latin typeface="Century Gothic"/>
              </a:rPr>
            </a:br>
            <a:r>
              <a:rPr lang="en-US" sz="3600">
                <a:solidFill>
                  <a:schemeClr val="accent3"/>
                </a:solidFill>
                <a:latin typeface="Century Gothic"/>
              </a:rPr>
              <a:t>gather Cik, ccc, passphrase</a:t>
            </a:r>
            <a:endParaRPr lang="en-US" sz="3600">
              <a:solidFill>
                <a:schemeClr val="accent3"/>
              </a:solidFill>
              <a:highlight>
                <a:srgbClr val="FFFF00"/>
              </a:highlight>
            </a:endParaRPr>
          </a:p>
        </p:txBody>
      </p:sp>
      <p:sp>
        <p:nvSpPr>
          <p:cNvPr id="4" name="Slide Number Placeholder 3">
            <a:extLst>
              <a:ext uri="{FF2B5EF4-FFF2-40B4-BE49-F238E27FC236}">
                <a16:creationId xmlns:a16="http://schemas.microsoft.com/office/drawing/2014/main" id="{63E4AA9D-B7B9-9F66-7434-A0C03BAB2F66}"/>
              </a:ext>
            </a:extLst>
          </p:cNvPr>
          <p:cNvSpPr>
            <a:spLocks noGrp="1"/>
          </p:cNvSpPr>
          <p:nvPr>
            <p:ph type="sldNum" sz="quarter" idx="12"/>
          </p:nvPr>
        </p:nvSpPr>
        <p:spPr/>
        <p:txBody>
          <a:bodyPr/>
          <a:lstStyle/>
          <a:p>
            <a:fld id="{3A321C34-B6FA-204D-BF19-5DB858CAFE8C}" type="slidenum">
              <a:rPr lang="en-US" smtClean="0"/>
              <a:t>31</a:t>
            </a:fld>
            <a:endParaRPr lang="en-US"/>
          </a:p>
        </p:txBody>
      </p:sp>
      <p:sp>
        <p:nvSpPr>
          <p:cNvPr id="5" name="Content Placeholder 4">
            <a:extLst>
              <a:ext uri="{FF2B5EF4-FFF2-40B4-BE49-F238E27FC236}">
                <a16:creationId xmlns:a16="http://schemas.microsoft.com/office/drawing/2014/main" id="{75841CF4-6EBD-B700-70A4-755C493BF8EB}"/>
              </a:ext>
            </a:extLst>
          </p:cNvPr>
          <p:cNvSpPr>
            <a:spLocks noGrp="1"/>
          </p:cNvSpPr>
          <p:nvPr>
            <p:ph idx="1"/>
          </p:nvPr>
        </p:nvSpPr>
        <p:spPr>
          <a:xfrm>
            <a:off x="748553" y="1852053"/>
            <a:ext cx="10086474" cy="4364184"/>
          </a:xfrm>
        </p:spPr>
        <p:txBody>
          <a:bodyPr vert="horz" lIns="91440" tIns="45720" rIns="91440" bIns="45720" rtlCol="0" anchor="t">
            <a:normAutofit/>
          </a:bodyPr>
          <a:lstStyle/>
          <a:p>
            <a:pPr marL="461645" indent="-461645">
              <a:spcBef>
                <a:spcPts val="1200"/>
              </a:spcBef>
              <a:spcAft>
                <a:spcPts val="1200"/>
              </a:spcAft>
              <a:buFont typeface="Arial"/>
              <a:buChar char="•"/>
            </a:pPr>
            <a:r>
              <a:rPr lang="en-US" sz="2200">
                <a:latin typeface="Arial"/>
                <a:cs typeface="Arial"/>
              </a:rPr>
              <a:t>Filers should prepare to enroll in EDGAR Next by gathering their CIK, CCC, and passphrase.</a:t>
            </a:r>
            <a:endParaRPr lang="en-US" sz="2200">
              <a:solidFill>
                <a:schemeClr val="tx1"/>
              </a:solidFill>
              <a:latin typeface="Arial"/>
              <a:cs typeface="Arial"/>
            </a:endParaRPr>
          </a:p>
          <a:p>
            <a:pPr marL="461645" indent="-461645">
              <a:spcBef>
                <a:spcPts val="1200"/>
              </a:spcBef>
              <a:spcAft>
                <a:spcPts val="1200"/>
              </a:spcAft>
              <a:buFont typeface="Arial"/>
              <a:buChar char="•"/>
            </a:pPr>
            <a:r>
              <a:rPr lang="en-US" sz="2200">
                <a:solidFill>
                  <a:schemeClr val="tx1"/>
                </a:solidFill>
                <a:latin typeface="Arial"/>
                <a:cs typeface="Arial"/>
              </a:rPr>
              <a:t>If the filer has lost its passphrase, the filer can reset the passphrase by following the step-by-step guidance linked on the EDGAR Next webpage: </a:t>
            </a:r>
            <a:r>
              <a:rPr lang="en-US" sz="2200">
                <a:solidFill>
                  <a:schemeClr val="accent3"/>
                </a:solidFill>
                <a:latin typeface="Arial"/>
                <a:cs typeface="Arial"/>
                <a:hlinkClick r:id="rId2">
                  <a:extLst>
                    <a:ext uri="{A12FA001-AC4F-418D-AE19-62706E023703}">
                      <ahyp:hlinkClr xmlns:ahyp="http://schemas.microsoft.com/office/drawing/2018/hyperlinkcolor" val="tx"/>
                    </a:ext>
                  </a:extLst>
                </a:hlinkClick>
              </a:rPr>
              <a:t>Reset Your EDGAR Passphrase, EDGAR POC Email</a:t>
            </a:r>
            <a:r>
              <a:rPr lang="en-US" sz="2200">
                <a:solidFill>
                  <a:schemeClr val="tx1"/>
                </a:solidFill>
                <a:latin typeface="Arial"/>
                <a:cs typeface="Arial"/>
              </a:rPr>
              <a:t>.</a:t>
            </a:r>
            <a:endParaRPr lang="en-US" sz="2200">
              <a:solidFill>
                <a:schemeClr val="tx1"/>
              </a:solidFill>
            </a:endParaRPr>
          </a:p>
          <a:p>
            <a:pPr marL="1005840" lvl="3" indent="-400050">
              <a:spcBef>
                <a:spcPts val="1200"/>
              </a:spcBef>
              <a:buFont typeface="Courier New" panose="020B0604020202020204" pitchFamily="34" charset="0"/>
              <a:buChar char="o"/>
            </a:pPr>
            <a:r>
              <a:rPr lang="en-US" sz="2200">
                <a:solidFill>
                  <a:schemeClr val="tx1"/>
                </a:solidFill>
                <a:latin typeface="Arial"/>
                <a:cs typeface="Arial"/>
              </a:rPr>
              <a:t>This guidance also demonstrates how to reset the filer's EDGAR POC email address on EDGAR, if necessary.</a:t>
            </a:r>
            <a:endParaRPr lang="en-US" sz="2200">
              <a:solidFill>
                <a:schemeClr val="tx1"/>
              </a:solidFill>
            </a:endParaRPr>
          </a:p>
          <a:p>
            <a:pPr marL="1005840" lvl="3" indent="-400050">
              <a:spcBef>
                <a:spcPts val="1200"/>
              </a:spcBef>
              <a:buFont typeface="Courier New" panose="020B0604020202020204" pitchFamily="34" charset="0"/>
              <a:buChar char="o"/>
            </a:pPr>
            <a:r>
              <a:rPr lang="en-US" sz="2200">
                <a:solidFill>
                  <a:schemeClr val="tx1"/>
                </a:solidFill>
                <a:latin typeface="Arial"/>
                <a:cs typeface="Arial"/>
              </a:rPr>
              <a:t>We encourage filers who do not know their passphrase to reset it as soon as possible to be prepared and have an accurate passphrase available to enroll.</a:t>
            </a:r>
            <a:endParaRPr lang="en-US" sz="2200">
              <a:solidFill>
                <a:schemeClr val="tx1"/>
              </a:solidFill>
            </a:endParaRPr>
          </a:p>
          <a:p>
            <a:pPr marL="457200" lvl="2" indent="-400050">
              <a:spcBef>
                <a:spcPts val="0"/>
              </a:spcBef>
              <a:buFont typeface="Arial,Sans-Serif"/>
              <a:buChar char="•"/>
            </a:pPr>
            <a:endParaRPr lang="en-US" sz="2600">
              <a:solidFill>
                <a:schemeClr val="tx1"/>
              </a:solidFill>
            </a:endParaRPr>
          </a:p>
          <a:p>
            <a:endParaRPr lang="en-US"/>
          </a:p>
          <a:p>
            <a:endParaRPr lang="en-US"/>
          </a:p>
          <a:p>
            <a:endParaRPr lang="en-US"/>
          </a:p>
        </p:txBody>
      </p:sp>
    </p:spTree>
    <p:extLst>
      <p:ext uri="{BB962C8B-B14F-4D97-AF65-F5344CB8AC3E}">
        <p14:creationId xmlns:p14="http://schemas.microsoft.com/office/powerpoint/2010/main" val="1436537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C155-323E-2EB0-F4E5-EB083FE6E915}"/>
              </a:ext>
            </a:extLst>
          </p:cNvPr>
          <p:cNvSpPr>
            <a:spLocks noGrp="1"/>
          </p:cNvSpPr>
          <p:nvPr>
            <p:ph type="title"/>
          </p:nvPr>
        </p:nvSpPr>
        <p:spPr/>
        <p:txBody>
          <a:bodyPr/>
          <a:lstStyle/>
          <a:p>
            <a:r>
              <a:rPr lang="en-US">
                <a:latin typeface="Century Gothic"/>
              </a:rPr>
              <a:t>Prepare</a:t>
            </a:r>
            <a:br>
              <a:rPr lang="en-US">
                <a:latin typeface="Century Gothic"/>
              </a:rPr>
            </a:br>
            <a:r>
              <a:rPr lang="en-US" sz="3600">
                <a:solidFill>
                  <a:schemeClr val="accent3"/>
                </a:solidFill>
                <a:latin typeface="Century Gothic"/>
              </a:rPr>
              <a:t>identify account administrators</a:t>
            </a:r>
            <a:endParaRPr lang="en-US">
              <a:solidFill>
                <a:schemeClr val="accent3"/>
              </a:solidFill>
            </a:endParaRPr>
          </a:p>
        </p:txBody>
      </p:sp>
      <p:sp>
        <p:nvSpPr>
          <p:cNvPr id="4" name="Slide Number Placeholder 3">
            <a:extLst>
              <a:ext uri="{FF2B5EF4-FFF2-40B4-BE49-F238E27FC236}">
                <a16:creationId xmlns:a16="http://schemas.microsoft.com/office/drawing/2014/main" id="{63E4AA9D-B7B9-9F66-7434-A0C03BAB2F66}"/>
              </a:ext>
            </a:extLst>
          </p:cNvPr>
          <p:cNvSpPr>
            <a:spLocks noGrp="1"/>
          </p:cNvSpPr>
          <p:nvPr>
            <p:ph type="sldNum" sz="quarter" idx="12"/>
          </p:nvPr>
        </p:nvSpPr>
        <p:spPr/>
        <p:txBody>
          <a:bodyPr/>
          <a:lstStyle/>
          <a:p>
            <a:fld id="{3A321C34-B6FA-204D-BF19-5DB858CAFE8C}" type="slidenum">
              <a:rPr lang="en-US" smtClean="0"/>
              <a:t>32</a:t>
            </a:fld>
            <a:endParaRPr lang="en-US"/>
          </a:p>
        </p:txBody>
      </p:sp>
      <p:sp>
        <p:nvSpPr>
          <p:cNvPr id="5" name="Content Placeholder 4">
            <a:extLst>
              <a:ext uri="{FF2B5EF4-FFF2-40B4-BE49-F238E27FC236}">
                <a16:creationId xmlns:a16="http://schemas.microsoft.com/office/drawing/2014/main" id="{75841CF4-6EBD-B700-70A4-755C493BF8EB}"/>
              </a:ext>
            </a:extLst>
          </p:cNvPr>
          <p:cNvSpPr>
            <a:spLocks noGrp="1"/>
          </p:cNvSpPr>
          <p:nvPr>
            <p:ph idx="1"/>
          </p:nvPr>
        </p:nvSpPr>
        <p:spPr>
          <a:xfrm>
            <a:off x="838200" y="1869982"/>
            <a:ext cx="10086474" cy="4166961"/>
          </a:xfrm>
        </p:spPr>
        <p:txBody>
          <a:bodyPr vert="horz" lIns="91440" tIns="45720" rIns="91440" bIns="45720" rtlCol="0" anchor="t">
            <a:normAutofit fontScale="85000" lnSpcReduction="20000"/>
          </a:bodyPr>
          <a:lstStyle/>
          <a:p>
            <a:pPr marL="461645" indent="-461645">
              <a:spcBef>
                <a:spcPts val="600"/>
              </a:spcBef>
              <a:spcAft>
                <a:spcPts val="600"/>
              </a:spcAft>
              <a:buFont typeface="Arial"/>
              <a:buChar char="•"/>
            </a:pPr>
            <a:r>
              <a:rPr lang="en-US">
                <a:latin typeface="+mn-lt"/>
                <a:cs typeface="Arial"/>
              </a:rPr>
              <a:t>Further, filers should prepare by identifying two persons whom they will authorize as account administrators during enrollment. </a:t>
            </a:r>
            <a:r>
              <a:rPr lang="en-US" sz="2500" i="1">
                <a:solidFill>
                  <a:schemeClr val="tx1"/>
                </a:solidFill>
                <a:latin typeface="+mn-lt"/>
                <a:cs typeface="Arial"/>
              </a:rPr>
              <a:t>No more than two (2) account administrators can be authorized during enrollment.</a:t>
            </a:r>
            <a:endParaRPr lang="en-US">
              <a:solidFill>
                <a:schemeClr val="tx1"/>
              </a:solidFill>
              <a:latin typeface="+mn-lt"/>
            </a:endParaRPr>
          </a:p>
          <a:p>
            <a:pPr marL="461645" indent="-461645">
              <a:spcBef>
                <a:spcPts val="600"/>
              </a:spcBef>
              <a:spcAft>
                <a:spcPts val="600"/>
              </a:spcAft>
              <a:buFont typeface="Arial"/>
              <a:buChar char="•"/>
            </a:pPr>
            <a:r>
              <a:rPr lang="en-US">
                <a:latin typeface="+mn-lt"/>
                <a:cs typeface="Arial"/>
              </a:rPr>
              <a:t> Filers should gather the following information to provide during enrollment:</a:t>
            </a:r>
            <a:endParaRPr lang="en-US">
              <a:latin typeface="+mn-lt"/>
            </a:endParaRPr>
          </a:p>
          <a:p>
            <a:pPr marL="1147445" lvl="2" indent="-342900">
              <a:spcBef>
                <a:spcPts val="600"/>
              </a:spcBef>
              <a:spcAft>
                <a:spcPts val="600"/>
              </a:spcAft>
              <a:buFont typeface="Courier New"/>
              <a:buChar char="o"/>
            </a:pPr>
            <a:r>
              <a:rPr lang="en-US" sz="2400">
                <a:latin typeface="+mn-lt"/>
                <a:cs typeface="Arial"/>
              </a:rPr>
              <a:t>Name</a:t>
            </a:r>
            <a:endParaRPr lang="en-US" sz="2400">
              <a:latin typeface="+mn-lt"/>
            </a:endParaRPr>
          </a:p>
          <a:p>
            <a:pPr marL="1147445" lvl="2" indent="-342900">
              <a:spcBef>
                <a:spcPts val="600"/>
              </a:spcBef>
              <a:spcAft>
                <a:spcPts val="600"/>
              </a:spcAft>
              <a:buFont typeface="Courier New"/>
              <a:buChar char="o"/>
            </a:pPr>
            <a:r>
              <a:rPr lang="en-US" sz="2400">
                <a:latin typeface="+mn-lt"/>
                <a:cs typeface="Arial"/>
              </a:rPr>
              <a:t>Email address (must match email address to be used in connection with EDGAR)</a:t>
            </a:r>
            <a:endParaRPr lang="en-US" sz="2400">
              <a:latin typeface="+mn-lt"/>
            </a:endParaRPr>
          </a:p>
          <a:p>
            <a:pPr marL="1147445" lvl="2" indent="-342900">
              <a:spcBef>
                <a:spcPts val="600"/>
              </a:spcBef>
              <a:spcAft>
                <a:spcPts val="600"/>
              </a:spcAft>
              <a:buFont typeface="Courier New"/>
              <a:buChar char="o"/>
            </a:pPr>
            <a:r>
              <a:rPr lang="en-US" sz="2400">
                <a:latin typeface="+mn-lt"/>
                <a:cs typeface="Arial"/>
              </a:rPr>
              <a:t>Business address</a:t>
            </a:r>
            <a:endParaRPr lang="en-US" sz="2400">
              <a:latin typeface="+mn-lt"/>
            </a:endParaRPr>
          </a:p>
          <a:p>
            <a:pPr marL="1147445" lvl="2" indent="-342900">
              <a:spcBef>
                <a:spcPts val="600"/>
              </a:spcBef>
              <a:spcAft>
                <a:spcPts val="600"/>
              </a:spcAft>
              <a:buFont typeface="Courier New"/>
              <a:buChar char="o"/>
            </a:pPr>
            <a:r>
              <a:rPr lang="en-US" sz="2400">
                <a:latin typeface="+mn-lt"/>
                <a:cs typeface="Arial"/>
              </a:rPr>
              <a:t>Business telephone number</a:t>
            </a:r>
            <a:endParaRPr lang="en-US" sz="2400">
              <a:latin typeface="+mn-lt"/>
            </a:endParaRPr>
          </a:p>
          <a:p>
            <a:pPr marL="461645" indent="-461645">
              <a:spcBef>
                <a:spcPts val="600"/>
              </a:spcBef>
              <a:spcAft>
                <a:spcPts val="600"/>
              </a:spcAft>
              <a:buFont typeface="Arial"/>
              <a:buChar char="•"/>
            </a:pPr>
            <a:r>
              <a:rPr lang="en-US">
                <a:latin typeface="+mn-lt"/>
                <a:cs typeface="Arial"/>
              </a:rPr>
              <a:t>Note that individual and single-member company filers are required to authorize one account administrator but may choose to authorize two. All other filers are required to authorize two account administrators.</a:t>
            </a:r>
            <a:endParaRPr lang="en-US">
              <a:latin typeface="+mn-lt"/>
            </a:endParaRPr>
          </a:p>
          <a:p>
            <a:endParaRPr lang="en-US">
              <a:latin typeface="+mn-lt"/>
            </a:endParaRPr>
          </a:p>
          <a:p>
            <a:endParaRPr lang="en-US">
              <a:latin typeface="+mn-lt"/>
            </a:endParaRPr>
          </a:p>
          <a:p>
            <a:endParaRPr lang="en-US">
              <a:latin typeface="+mn-lt"/>
            </a:endParaRPr>
          </a:p>
        </p:txBody>
      </p:sp>
    </p:spTree>
    <p:extLst>
      <p:ext uri="{BB962C8B-B14F-4D97-AF65-F5344CB8AC3E}">
        <p14:creationId xmlns:p14="http://schemas.microsoft.com/office/powerpoint/2010/main" val="78854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8" y="653774"/>
            <a:ext cx="10515600" cy="1143593"/>
          </a:xfrm>
        </p:spPr>
        <p:txBody>
          <a:bodyPr>
            <a:normAutofit fontScale="90000"/>
          </a:bodyPr>
          <a:lstStyle/>
          <a:p>
            <a:r>
              <a:rPr lang="en-US" sz="4900">
                <a:latin typeface="Century Gothic"/>
              </a:rPr>
              <a:t>Prepare</a:t>
            </a:r>
            <a:br>
              <a:rPr lang="en-US">
                <a:latin typeface="Century Gothic"/>
              </a:rPr>
            </a:br>
            <a:r>
              <a:rPr lang="en-US" sz="4000">
                <a:solidFill>
                  <a:schemeClr val="accent3"/>
                </a:solidFill>
                <a:latin typeface="Century Gothic"/>
              </a:rPr>
              <a:t>determine annual confirmation quarter</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33</a:t>
            </a:fld>
            <a:endParaRPr lang="en-US"/>
          </a:p>
        </p:txBody>
      </p:sp>
      <p:sp>
        <p:nvSpPr>
          <p:cNvPr id="5" name="Content Placeholder 4"/>
          <p:cNvSpPr>
            <a:spLocks noGrp="1"/>
          </p:cNvSpPr>
          <p:nvPr>
            <p:ph idx="1"/>
          </p:nvPr>
        </p:nvSpPr>
        <p:spPr>
          <a:xfrm>
            <a:off x="629299" y="2028919"/>
            <a:ext cx="10901641" cy="3946183"/>
          </a:xfrm>
        </p:spPr>
        <p:txBody>
          <a:bodyPr vert="horz" lIns="91440" tIns="45720" rIns="91440" bIns="45720" rtlCol="0" anchor="t">
            <a:noAutofit/>
          </a:bodyPr>
          <a:lstStyle/>
          <a:p>
            <a:pPr marL="457200" lvl="2" indent="-342900">
              <a:spcBef>
                <a:spcPts val="0"/>
              </a:spcBef>
            </a:pPr>
            <a:r>
              <a:rPr lang="en-US">
                <a:solidFill>
                  <a:srgbClr val="1B1B1B"/>
                </a:solidFill>
                <a:latin typeface="Arial"/>
                <a:ea typeface="Calibri"/>
                <a:cs typeface="Arial"/>
              </a:rPr>
              <a:t>Filers should also prepare by deciding which annual confirmation date they will select during enrollment. During enrollment, the filer will be asked to indicate the quarter-end date for annual confirmation. </a:t>
            </a:r>
            <a:endParaRPr lang="en-US">
              <a:solidFill>
                <a:srgbClr val="1B1B1B"/>
              </a:solidFill>
              <a:ea typeface="Calibri"/>
            </a:endParaRPr>
          </a:p>
          <a:p>
            <a:pPr marL="1005840" lvl="3" indent="-457200">
              <a:spcBef>
                <a:spcPts val="0"/>
              </a:spcBef>
              <a:buFont typeface="Courier New" panose="020B0604020202020204" pitchFamily="34" charset="0"/>
              <a:buChar char="o"/>
            </a:pPr>
            <a:r>
              <a:rPr lang="en-US" sz="2000">
                <a:solidFill>
                  <a:srgbClr val="1B1B1B"/>
                </a:solidFill>
                <a:latin typeface="Arial"/>
                <a:ea typeface="Calibri"/>
                <a:cs typeface="Arial"/>
              </a:rPr>
              <a:t>Each filer, through an account administrator, must confirm the accuracy of its account once per year.</a:t>
            </a:r>
            <a:endParaRPr lang="en-US" sz="2000"/>
          </a:p>
          <a:p>
            <a:pPr marL="1005840" lvl="3" indent="-457200">
              <a:spcBef>
                <a:spcPts val="0"/>
              </a:spcBef>
              <a:buFont typeface="Courier New" panose="020B0604020202020204" pitchFamily="34" charset="0"/>
              <a:buChar char="o"/>
            </a:pPr>
            <a:r>
              <a:rPr lang="en-US" sz="2000">
                <a:solidFill>
                  <a:srgbClr val="1B1B1B"/>
                </a:solidFill>
                <a:latin typeface="Arial"/>
                <a:ea typeface="Calibri"/>
                <a:cs typeface="Arial"/>
              </a:rPr>
              <a:t>The filer can select the quarter-end date by which its account administrator will perform annual confirmation.</a:t>
            </a:r>
          </a:p>
          <a:p>
            <a:pPr marL="1005840" lvl="3" indent="-457200">
              <a:spcBef>
                <a:spcPts val="0"/>
              </a:spcBef>
              <a:buFont typeface="Courier New" panose="020B0604020202020204" pitchFamily="34" charset="0"/>
              <a:buChar char="o"/>
            </a:pPr>
            <a:r>
              <a:rPr lang="en-US" sz="2000">
                <a:solidFill>
                  <a:srgbClr val="1B1B1B"/>
                </a:solidFill>
                <a:latin typeface="Arial"/>
                <a:ea typeface="Calibri"/>
                <a:cs typeface="Arial"/>
              </a:rPr>
              <a:t>Quarter-end dates that can be selected are March 31, June 30, September 30, or December 31.</a:t>
            </a:r>
          </a:p>
          <a:p>
            <a:pPr marL="1005840" lvl="3" indent="-457200">
              <a:spcBef>
                <a:spcPts val="0"/>
              </a:spcBef>
              <a:buFont typeface="Courier New" panose="020B0604020202020204" pitchFamily="34" charset="0"/>
              <a:buChar char="o"/>
            </a:pPr>
            <a:r>
              <a:rPr lang="en-US" sz="2000">
                <a:solidFill>
                  <a:srgbClr val="1B1B1B"/>
                </a:solidFill>
                <a:latin typeface="Arial"/>
                <a:ea typeface="Calibri"/>
                <a:cs typeface="Arial"/>
              </a:rPr>
              <a:t>The annual confirmation quarter can be changed after enrollment by performing enrollment in an earlier quarter, making that quarter the confirmation date going forward.</a:t>
            </a:r>
            <a:endParaRPr lang="en-US" sz="2000">
              <a:solidFill>
                <a:srgbClr val="1B1B1B"/>
              </a:solidFill>
              <a:ea typeface="Calibri"/>
            </a:endParaRPr>
          </a:p>
          <a:p>
            <a:pPr marL="114300" lvl="2" indent="0">
              <a:spcBef>
                <a:spcPts val="0"/>
              </a:spcBef>
              <a:buNone/>
            </a:pPr>
            <a:endParaRPr lang="en-US" sz="2800">
              <a:solidFill>
                <a:srgbClr val="1B1B1B"/>
              </a:solidFill>
              <a:ea typeface="Calibri"/>
            </a:endParaRPr>
          </a:p>
          <a:p>
            <a:pPr marL="457200" lvl="2" indent="-342900">
              <a:spcBef>
                <a:spcPts val="0"/>
              </a:spcBef>
            </a:pPr>
            <a:endParaRPr lang="en-US" sz="2400">
              <a:solidFill>
                <a:srgbClr val="1B1B1B"/>
              </a:solidFill>
              <a:latin typeface="Arial"/>
              <a:ea typeface="Calibri"/>
              <a:cs typeface="Arial"/>
            </a:endParaRPr>
          </a:p>
          <a:p>
            <a:pPr marL="342900" lvl="1" indent="-342900">
              <a:spcBef>
                <a:spcPts val="0"/>
              </a:spcBef>
              <a:buFont typeface="Courier New" panose="02070309020205020404" pitchFamily="49" charset="0"/>
              <a:buChar char="o"/>
            </a:pPr>
            <a:endParaRPr lang="en-US">
              <a:latin typeface="Arial"/>
              <a:ea typeface="Calibri"/>
              <a:cs typeface="Arial"/>
            </a:endParaRPr>
          </a:p>
          <a:p>
            <a:pPr marL="1177290" lvl="3" indent="0">
              <a:spcBef>
                <a:spcPts val="0"/>
              </a:spcBef>
              <a:buNone/>
            </a:pPr>
            <a:endParaRPr lang="en-US">
              <a:latin typeface="Arial"/>
              <a:ea typeface="Calibri"/>
              <a:cs typeface="Arial"/>
            </a:endParaRPr>
          </a:p>
          <a:p>
            <a:pPr marL="971550" lvl="2" indent="171450">
              <a:spcBef>
                <a:spcPts val="0"/>
              </a:spcBef>
              <a:spcAft>
                <a:spcPts val="600"/>
              </a:spcAft>
              <a:buNone/>
            </a:pPr>
            <a:endParaRPr lang="en-US" sz="2400">
              <a:effectLst/>
              <a:latin typeface="Arial"/>
              <a:ea typeface="Calibri" panose="020F0502020204030204" pitchFamily="34" charset="0"/>
              <a:cs typeface="Arial"/>
            </a:endParaRPr>
          </a:p>
          <a:p>
            <a:pPr marL="800100" lvl="1" indent="-342900">
              <a:spcBef>
                <a:spcPts val="0"/>
              </a:spcBef>
              <a:buChar char="•"/>
            </a:pPr>
            <a:endParaRPr lang="en-US" sz="2400">
              <a:effectLst/>
              <a:latin typeface="Arial"/>
              <a:ea typeface="Calibri" panose="020F0502020204030204" pitchFamily="34" charset="0"/>
              <a:cs typeface="Arial"/>
            </a:endParaRPr>
          </a:p>
          <a:p>
            <a:pPr marL="800100" lvl="1" indent="-342900">
              <a:spcBef>
                <a:spcPts val="0"/>
              </a:spcBef>
              <a:buChar char="•"/>
            </a:pPr>
            <a:endParaRPr lang="en-US" u="sng">
              <a:effectLst/>
              <a:latin typeface="Arial"/>
              <a:ea typeface="Calibri" panose="020F0502020204030204" pitchFamily="34" charset="0"/>
              <a:cs typeface="Arial"/>
            </a:endParaRPr>
          </a:p>
          <a:p>
            <a:pPr marL="457200" lvl="1">
              <a:spcBef>
                <a:spcPts val="0"/>
              </a:spcBef>
              <a:spcAft>
                <a:spcPts val="600"/>
              </a:spcAft>
            </a:pPr>
            <a:endParaRPr lang="en-US">
              <a:latin typeface="Arial"/>
              <a:ea typeface="Calibri" panose="020F0502020204030204" pitchFamily="34" charset="0"/>
              <a:cs typeface="Arial"/>
            </a:endParaRPr>
          </a:p>
        </p:txBody>
      </p:sp>
    </p:spTree>
    <p:extLst>
      <p:ext uri="{BB962C8B-B14F-4D97-AF65-F5344CB8AC3E}">
        <p14:creationId xmlns:p14="http://schemas.microsoft.com/office/powerpoint/2010/main" val="175553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8" y="653774"/>
            <a:ext cx="10515600" cy="1143593"/>
          </a:xfrm>
        </p:spPr>
        <p:txBody>
          <a:bodyPr>
            <a:normAutofit fontScale="90000"/>
          </a:bodyPr>
          <a:lstStyle/>
          <a:p>
            <a:r>
              <a:rPr lang="en-US" sz="4900">
                <a:latin typeface="Century Gothic"/>
              </a:rPr>
              <a:t>Prepare</a:t>
            </a:r>
            <a:br>
              <a:rPr lang="en-US">
                <a:latin typeface="Century Gothic"/>
              </a:rPr>
            </a:br>
            <a:r>
              <a:rPr lang="en-US" sz="4000">
                <a:solidFill>
                  <a:schemeClr val="accent3"/>
                </a:solidFill>
                <a:latin typeface="Century Gothic"/>
              </a:rPr>
              <a:t>person authorized to enroll</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34</a:t>
            </a:fld>
            <a:endParaRPr lang="en-US"/>
          </a:p>
        </p:txBody>
      </p:sp>
      <p:sp>
        <p:nvSpPr>
          <p:cNvPr id="5" name="Content Placeholder 4"/>
          <p:cNvSpPr>
            <a:spLocks noGrp="1"/>
          </p:cNvSpPr>
          <p:nvPr>
            <p:ph idx="1"/>
          </p:nvPr>
        </p:nvSpPr>
        <p:spPr>
          <a:xfrm>
            <a:off x="676800" y="2126829"/>
            <a:ext cx="10176599" cy="3946183"/>
          </a:xfrm>
        </p:spPr>
        <p:txBody>
          <a:bodyPr vert="horz" lIns="91440" tIns="45720" rIns="91440" bIns="45720" rtlCol="0" anchor="t">
            <a:noAutofit/>
          </a:bodyPr>
          <a:lstStyle/>
          <a:p>
            <a:pPr marL="457200" lvl="2" indent="-342900">
              <a:spcBef>
                <a:spcPts val="0"/>
              </a:spcBef>
            </a:pPr>
            <a:r>
              <a:rPr lang="en-US" sz="2400">
                <a:solidFill>
                  <a:srgbClr val="1B1B1B"/>
                </a:solidFill>
                <a:latin typeface="Arial"/>
                <a:ea typeface="Calibri"/>
                <a:cs typeface="Arial"/>
              </a:rPr>
              <a:t>Each filer should prepare for enrollment by authorizing one person to enroll it.</a:t>
            </a:r>
            <a:endParaRPr lang="en-US" sz="2400"/>
          </a:p>
          <a:p>
            <a:pPr marL="1005840" lvl="3" indent="-457200">
              <a:spcBef>
                <a:spcPts val="0"/>
              </a:spcBef>
              <a:buFont typeface="Courier New" panose="020B0604020202020204" pitchFamily="34" charset="0"/>
              <a:buChar char="o"/>
            </a:pPr>
            <a:r>
              <a:rPr lang="en-US" sz="2200">
                <a:solidFill>
                  <a:srgbClr val="1B1B1B"/>
                </a:solidFill>
                <a:latin typeface="Arial"/>
                <a:ea typeface="Calibri"/>
                <a:cs typeface="Arial"/>
              </a:rPr>
              <a:t>Only one person can enroll each filer.</a:t>
            </a:r>
            <a:endParaRPr lang="en-US" sz="2200"/>
          </a:p>
          <a:p>
            <a:pPr marL="1005840" lvl="3" indent="-457200">
              <a:spcBef>
                <a:spcPts val="0"/>
              </a:spcBef>
              <a:buFont typeface="Courier New" panose="020B0604020202020204" pitchFamily="34" charset="0"/>
              <a:buChar char="o"/>
            </a:pPr>
            <a:r>
              <a:rPr lang="en-US" sz="2200">
                <a:solidFill>
                  <a:srgbClr val="1B1B1B"/>
                </a:solidFill>
                <a:latin typeface="Arial"/>
                <a:ea typeface="Calibri"/>
                <a:cs typeface="Arial"/>
              </a:rPr>
              <a:t>The person who enrolls the filer does </a:t>
            </a:r>
            <a:r>
              <a:rPr lang="en-US" sz="2200" u="sng">
                <a:solidFill>
                  <a:srgbClr val="1B1B1B"/>
                </a:solidFill>
                <a:latin typeface="Arial"/>
                <a:ea typeface="Calibri"/>
                <a:cs typeface="Arial"/>
              </a:rPr>
              <a:t>not</a:t>
            </a:r>
            <a:r>
              <a:rPr lang="en-US" sz="2200">
                <a:solidFill>
                  <a:srgbClr val="1B1B1B"/>
                </a:solidFill>
                <a:latin typeface="Arial"/>
                <a:ea typeface="Calibri"/>
                <a:cs typeface="Arial"/>
              </a:rPr>
              <a:t> need to be one of the account administrators, but the person </a:t>
            </a:r>
            <a:r>
              <a:rPr lang="en-US" sz="2200" u="sng">
                <a:solidFill>
                  <a:srgbClr val="1B1B1B"/>
                </a:solidFill>
                <a:latin typeface="Arial"/>
                <a:ea typeface="Calibri"/>
                <a:cs typeface="Arial"/>
              </a:rPr>
              <a:t>can</a:t>
            </a:r>
            <a:r>
              <a:rPr lang="en-US" sz="2200">
                <a:solidFill>
                  <a:srgbClr val="1B1B1B"/>
                </a:solidFill>
                <a:latin typeface="Arial"/>
                <a:ea typeface="Calibri"/>
                <a:cs typeface="Arial"/>
              </a:rPr>
              <a:t> be an account administrator if the filer chooses.</a:t>
            </a:r>
          </a:p>
          <a:p>
            <a:pPr marL="457200" lvl="2" indent="-342900">
              <a:spcBef>
                <a:spcPts val="0"/>
              </a:spcBef>
            </a:pPr>
            <a:r>
              <a:rPr lang="en-US" sz="2400">
                <a:solidFill>
                  <a:srgbClr val="1B1B1B"/>
                </a:solidFill>
                <a:latin typeface="Arial"/>
                <a:ea typeface="Calibri"/>
                <a:cs typeface="Arial"/>
              </a:rPr>
              <a:t>Filers should coordinate with individuals who typically act for filers on EDGAR to ensure all individuals are aware of who will enroll the filer.</a:t>
            </a:r>
            <a:endParaRPr lang="en-US" sz="2400"/>
          </a:p>
          <a:p>
            <a:pPr marL="457200" lvl="2" indent="-342900">
              <a:spcBef>
                <a:spcPts val="0"/>
              </a:spcBef>
            </a:pPr>
            <a:endParaRPr lang="en-US" sz="2800">
              <a:solidFill>
                <a:srgbClr val="1B1B1B"/>
              </a:solidFill>
              <a:latin typeface="Arial"/>
              <a:ea typeface="Calibri"/>
              <a:cs typeface="Arial"/>
            </a:endParaRPr>
          </a:p>
          <a:p>
            <a:pPr marL="457200" lvl="2" indent="-342900">
              <a:spcBef>
                <a:spcPts val="0"/>
              </a:spcBef>
            </a:pPr>
            <a:endParaRPr lang="en-US" sz="2400">
              <a:solidFill>
                <a:srgbClr val="1B1B1B"/>
              </a:solidFill>
              <a:latin typeface="Arial"/>
              <a:ea typeface="Calibri"/>
              <a:cs typeface="Arial"/>
            </a:endParaRPr>
          </a:p>
          <a:p>
            <a:pPr marL="342900" lvl="1" indent="-342900">
              <a:spcBef>
                <a:spcPts val="0"/>
              </a:spcBef>
              <a:buFont typeface="Courier New" panose="02070309020205020404" pitchFamily="49" charset="0"/>
              <a:buChar char="o"/>
            </a:pPr>
            <a:endParaRPr lang="en-US">
              <a:latin typeface="Arial"/>
              <a:ea typeface="Calibri"/>
              <a:cs typeface="Arial"/>
            </a:endParaRPr>
          </a:p>
          <a:p>
            <a:pPr marL="1177290" lvl="3" indent="0">
              <a:spcBef>
                <a:spcPts val="0"/>
              </a:spcBef>
              <a:buNone/>
            </a:pPr>
            <a:endParaRPr lang="en-US">
              <a:latin typeface="Arial"/>
              <a:ea typeface="Calibri"/>
              <a:cs typeface="Arial"/>
            </a:endParaRPr>
          </a:p>
          <a:p>
            <a:pPr marL="971550" lvl="2" indent="171450">
              <a:spcBef>
                <a:spcPts val="0"/>
              </a:spcBef>
              <a:spcAft>
                <a:spcPts val="600"/>
              </a:spcAft>
              <a:buNone/>
            </a:pPr>
            <a:endParaRPr lang="en-US" sz="2400">
              <a:effectLst/>
              <a:latin typeface="Arial"/>
              <a:ea typeface="Calibri"/>
              <a:cs typeface="Arial"/>
            </a:endParaRPr>
          </a:p>
          <a:p>
            <a:pPr marL="800100" lvl="1" indent="-342900">
              <a:spcBef>
                <a:spcPts val="0"/>
              </a:spcBef>
              <a:buChar char="•"/>
            </a:pPr>
            <a:endParaRPr lang="en-US" sz="2400">
              <a:effectLst/>
              <a:latin typeface="Arial"/>
              <a:ea typeface="Calibri" panose="020F0502020204030204" pitchFamily="34" charset="0"/>
              <a:cs typeface="Arial"/>
            </a:endParaRPr>
          </a:p>
          <a:p>
            <a:pPr marL="800100" lvl="1" indent="-342900">
              <a:spcBef>
                <a:spcPts val="0"/>
              </a:spcBef>
              <a:buChar char="•"/>
            </a:pPr>
            <a:endParaRPr lang="en-US" u="sng">
              <a:effectLst/>
              <a:latin typeface="Arial"/>
              <a:ea typeface="Calibri" panose="020F0502020204030204" pitchFamily="34" charset="0"/>
              <a:cs typeface="Arial"/>
            </a:endParaRPr>
          </a:p>
          <a:p>
            <a:pPr marL="457200" lvl="1">
              <a:spcBef>
                <a:spcPts val="0"/>
              </a:spcBef>
              <a:spcAft>
                <a:spcPts val="600"/>
              </a:spcAft>
            </a:pPr>
            <a:endParaRPr lang="en-US">
              <a:latin typeface="Arial"/>
              <a:ea typeface="Calibri" panose="020F0502020204030204" pitchFamily="34" charset="0"/>
              <a:cs typeface="Arial"/>
            </a:endParaRPr>
          </a:p>
        </p:txBody>
      </p:sp>
    </p:spTree>
    <p:extLst>
      <p:ext uri="{BB962C8B-B14F-4D97-AF65-F5344CB8AC3E}">
        <p14:creationId xmlns:p14="http://schemas.microsoft.com/office/powerpoint/2010/main" val="1951766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8" y="662739"/>
            <a:ext cx="10515600" cy="1143593"/>
          </a:xfrm>
        </p:spPr>
        <p:txBody>
          <a:bodyPr>
            <a:normAutofit fontScale="90000"/>
          </a:bodyPr>
          <a:lstStyle/>
          <a:p>
            <a:r>
              <a:rPr lang="en-US" sz="4900">
                <a:latin typeface="Century Gothic"/>
              </a:rPr>
              <a:t>Prepare</a:t>
            </a:r>
            <a:br>
              <a:rPr lang="en-US">
                <a:latin typeface="Century Gothic"/>
              </a:rPr>
            </a:br>
            <a:r>
              <a:rPr lang="en-US" sz="4000">
                <a:solidFill>
                  <a:schemeClr val="accent3"/>
                </a:solidFill>
                <a:latin typeface="Century Gothic"/>
              </a:rPr>
              <a:t>person authorized to enroll</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35</a:t>
            </a:fld>
            <a:endParaRPr lang="en-US"/>
          </a:p>
        </p:txBody>
      </p:sp>
      <p:sp>
        <p:nvSpPr>
          <p:cNvPr id="5" name="Content Placeholder 4"/>
          <p:cNvSpPr>
            <a:spLocks noGrp="1"/>
          </p:cNvSpPr>
          <p:nvPr>
            <p:ph idx="1"/>
          </p:nvPr>
        </p:nvSpPr>
        <p:spPr>
          <a:xfrm>
            <a:off x="668811" y="2089900"/>
            <a:ext cx="10176599" cy="4481879"/>
          </a:xfrm>
        </p:spPr>
        <p:txBody>
          <a:bodyPr vert="horz" lIns="91440" tIns="45720" rIns="91440" bIns="45720" rtlCol="0" anchor="t">
            <a:noAutofit/>
          </a:bodyPr>
          <a:lstStyle/>
          <a:p>
            <a:pPr marL="457200" lvl="2" indent="-342900">
              <a:spcBef>
                <a:spcPts val="1200"/>
              </a:spcBef>
            </a:pPr>
            <a:r>
              <a:rPr lang="en-US" sz="2400">
                <a:solidFill>
                  <a:srgbClr val="1B1B1B"/>
                </a:solidFill>
                <a:latin typeface="Arial"/>
                <a:ea typeface="Calibri"/>
                <a:cs typeface="Arial"/>
              </a:rPr>
              <a:t>The person authorized to enroll the filer should prepare:</a:t>
            </a:r>
            <a:endParaRPr lang="en-US" sz="2400">
              <a:ea typeface="Calibri"/>
            </a:endParaRPr>
          </a:p>
          <a:p>
            <a:pPr marL="1005840" lvl="3" indent="-342900">
              <a:spcBef>
                <a:spcPts val="1200"/>
              </a:spcBef>
              <a:buFont typeface="Courier New" panose="020B0604020202020204" pitchFamily="34" charset="0"/>
              <a:buChar char="o"/>
            </a:pPr>
            <a:r>
              <a:rPr lang="en-US" sz="2400">
                <a:solidFill>
                  <a:srgbClr val="1B1B1B"/>
                </a:solidFill>
                <a:latin typeface="Arial"/>
                <a:ea typeface="Calibri"/>
                <a:cs typeface="Arial"/>
              </a:rPr>
              <a:t>Login.gov credentials: The person who will enroll the filer should prepare by obtaining Login.gov individual account credentials needed to access the dashboard.</a:t>
            </a:r>
            <a:endParaRPr lang="en-US" sz="2400"/>
          </a:p>
          <a:p>
            <a:pPr marL="1005840" lvl="3" indent="-342900">
              <a:spcBef>
                <a:spcPts val="1200"/>
              </a:spcBef>
              <a:buFont typeface="Courier New" panose="020B0604020202020204" pitchFamily="34" charset="0"/>
              <a:buChar char="o"/>
            </a:pPr>
            <a:r>
              <a:rPr lang="en-US" sz="2400">
                <a:solidFill>
                  <a:srgbClr val="1B1B1B"/>
                </a:solidFill>
                <a:latin typeface="Arial"/>
                <a:ea typeface="Calibri"/>
                <a:cs typeface="Arial"/>
              </a:rPr>
              <a:t>All information needed to enroll: The filer should provide the person with the CIK, CCC, and passphrase; information regarding the filer's account administrators; and the filer's selected annual confirmation quarter.</a:t>
            </a:r>
            <a:endParaRPr lang="en-US" sz="2400">
              <a:effectLst/>
              <a:latin typeface="Arial"/>
              <a:ea typeface="Calibri" panose="020F0502020204030204" pitchFamily="34" charset="0"/>
              <a:cs typeface="Arial"/>
            </a:endParaRPr>
          </a:p>
          <a:p>
            <a:pPr marL="800100" lvl="1" indent="-342900">
              <a:spcBef>
                <a:spcPts val="0"/>
              </a:spcBef>
              <a:buChar char="•"/>
            </a:pPr>
            <a:endParaRPr lang="en-US" u="sng">
              <a:effectLst/>
              <a:latin typeface="Arial"/>
              <a:ea typeface="Calibri" panose="020F0502020204030204" pitchFamily="34" charset="0"/>
              <a:cs typeface="Arial"/>
            </a:endParaRPr>
          </a:p>
          <a:p>
            <a:pPr marL="457200" lvl="1">
              <a:spcBef>
                <a:spcPts val="0"/>
              </a:spcBef>
              <a:spcAft>
                <a:spcPts val="600"/>
              </a:spcAft>
            </a:pPr>
            <a:endParaRPr lang="en-US">
              <a:latin typeface="Arial"/>
              <a:ea typeface="Calibri" panose="020F0502020204030204" pitchFamily="34" charset="0"/>
              <a:cs typeface="Arial"/>
            </a:endParaRPr>
          </a:p>
        </p:txBody>
      </p:sp>
    </p:spTree>
    <p:extLst>
      <p:ext uri="{BB962C8B-B14F-4D97-AF65-F5344CB8AC3E}">
        <p14:creationId xmlns:p14="http://schemas.microsoft.com/office/powerpoint/2010/main" val="246742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8" y="662739"/>
            <a:ext cx="10515600" cy="1143593"/>
          </a:xfrm>
        </p:spPr>
        <p:txBody>
          <a:bodyPr>
            <a:normAutofit fontScale="90000"/>
          </a:bodyPr>
          <a:lstStyle/>
          <a:p>
            <a:r>
              <a:rPr lang="en-US" sz="4900">
                <a:latin typeface="Century Gothic"/>
              </a:rPr>
              <a:t>Prepare</a:t>
            </a:r>
            <a:br>
              <a:rPr lang="en-US">
                <a:latin typeface="Century Gothic"/>
              </a:rPr>
            </a:br>
            <a:r>
              <a:rPr lang="en-US" sz="4000">
                <a:solidFill>
                  <a:schemeClr val="accent3"/>
                </a:solidFill>
                <a:latin typeface="Century Gothic"/>
              </a:rPr>
              <a:t>what is not required to enroll</a:t>
            </a:r>
            <a:endParaRPr lang="en-US">
              <a:solidFill>
                <a:schemeClr val="accent3"/>
              </a:solidFill>
              <a:latin typeface="Century Gothic"/>
            </a:endParaRPr>
          </a:p>
        </p:txBody>
      </p:sp>
      <p:sp>
        <p:nvSpPr>
          <p:cNvPr id="4" name="Slide Number Placeholder 3"/>
          <p:cNvSpPr>
            <a:spLocks noGrp="1"/>
          </p:cNvSpPr>
          <p:nvPr>
            <p:ph type="sldNum" sz="quarter" idx="12"/>
          </p:nvPr>
        </p:nvSpPr>
        <p:spPr/>
        <p:txBody>
          <a:bodyPr/>
          <a:lstStyle/>
          <a:p>
            <a:fld id="{3A321C34-B6FA-204D-BF19-5DB858CAFE8C}" type="slidenum">
              <a:rPr lang="en-US" dirty="0" smtClean="0"/>
              <a:t>36</a:t>
            </a:fld>
            <a:endParaRPr lang="en-US"/>
          </a:p>
        </p:txBody>
      </p:sp>
      <p:sp>
        <p:nvSpPr>
          <p:cNvPr id="5" name="Content Placeholder 4"/>
          <p:cNvSpPr>
            <a:spLocks noGrp="1"/>
          </p:cNvSpPr>
          <p:nvPr>
            <p:ph idx="1"/>
          </p:nvPr>
        </p:nvSpPr>
        <p:spPr>
          <a:xfrm>
            <a:off x="921438" y="2185434"/>
            <a:ext cx="10176599" cy="4481879"/>
          </a:xfrm>
        </p:spPr>
        <p:txBody>
          <a:bodyPr vert="horz" lIns="91440" tIns="45720" rIns="91440" bIns="45720" rtlCol="0" anchor="t">
            <a:noAutofit/>
          </a:bodyPr>
          <a:lstStyle/>
          <a:p>
            <a:pPr marL="342900" lvl="1" indent="-342900">
              <a:spcBef>
                <a:spcPts val="1200"/>
              </a:spcBef>
              <a:buFont typeface="Arial,Sans-Serif" panose="020B0604020202020204" pitchFamily="34" charset="0"/>
            </a:pPr>
            <a:r>
              <a:rPr lang="en-US">
                <a:solidFill>
                  <a:schemeClr val="tx1"/>
                </a:solidFill>
                <a:latin typeface="Arial"/>
                <a:ea typeface="Calibri"/>
                <a:cs typeface="Arial"/>
              </a:rPr>
              <a:t>What is </a:t>
            </a:r>
            <a:r>
              <a:rPr lang="en-US" b="1" i="1">
                <a:solidFill>
                  <a:schemeClr val="tx1"/>
                </a:solidFill>
                <a:latin typeface="Arial"/>
                <a:ea typeface="Calibri"/>
                <a:cs typeface="Arial"/>
              </a:rPr>
              <a:t>not</a:t>
            </a:r>
            <a:r>
              <a:rPr lang="en-US">
                <a:solidFill>
                  <a:schemeClr val="tx1"/>
                </a:solidFill>
                <a:latin typeface="Arial"/>
                <a:ea typeface="Calibri"/>
                <a:cs typeface="Arial"/>
              </a:rPr>
              <a:t> needed </a:t>
            </a:r>
            <a:r>
              <a:rPr lang="en-US" b="1" i="1">
                <a:solidFill>
                  <a:schemeClr val="tx1"/>
                </a:solidFill>
                <a:latin typeface="Arial"/>
                <a:ea typeface="Calibri"/>
                <a:cs typeface="Arial"/>
              </a:rPr>
              <a:t>to enroll</a:t>
            </a:r>
            <a:r>
              <a:rPr lang="en-US">
                <a:solidFill>
                  <a:schemeClr val="tx1"/>
                </a:solidFill>
                <a:latin typeface="Arial"/>
                <a:ea typeface="Calibri"/>
                <a:cs typeface="Arial"/>
              </a:rPr>
              <a:t>:</a:t>
            </a:r>
          </a:p>
          <a:p>
            <a:pPr marL="1143000" lvl="2" indent="-457200">
              <a:spcBef>
                <a:spcPts val="1200"/>
              </a:spcBef>
              <a:buFont typeface="Courier New,monospace" panose="020B0604020202020204" pitchFamily="34" charset="0"/>
              <a:buChar char="o"/>
            </a:pPr>
            <a:r>
              <a:rPr lang="en-US" sz="2400">
                <a:solidFill>
                  <a:srgbClr val="1B1B1B"/>
                </a:solidFill>
                <a:latin typeface="Arial"/>
                <a:ea typeface="Calibri"/>
                <a:cs typeface="Arial"/>
              </a:rPr>
              <a:t>A power of attorney is </a:t>
            </a:r>
            <a:r>
              <a:rPr lang="en-US" sz="2400" b="1" i="1">
                <a:solidFill>
                  <a:srgbClr val="1B1B1B"/>
                </a:solidFill>
                <a:latin typeface="Arial"/>
                <a:ea typeface="Calibri"/>
                <a:cs typeface="Arial"/>
              </a:rPr>
              <a:t>not </a:t>
            </a:r>
            <a:r>
              <a:rPr lang="en-US" sz="2400">
                <a:solidFill>
                  <a:srgbClr val="1B1B1B"/>
                </a:solidFill>
                <a:latin typeface="Arial"/>
                <a:ea typeface="Calibri"/>
                <a:cs typeface="Arial"/>
              </a:rPr>
              <a:t>needed.</a:t>
            </a:r>
          </a:p>
          <a:p>
            <a:pPr marL="1143000" lvl="2" indent="-457200">
              <a:spcBef>
                <a:spcPts val="1200"/>
              </a:spcBef>
              <a:buFont typeface="Courier New,monospace" panose="020B0604020202020204" pitchFamily="34" charset="0"/>
              <a:buChar char="o"/>
            </a:pPr>
            <a:r>
              <a:rPr lang="en-US" sz="2400">
                <a:solidFill>
                  <a:schemeClr val="tx1"/>
                </a:solidFill>
                <a:latin typeface="Arial"/>
                <a:ea typeface="Calibri"/>
                <a:cs typeface="Arial"/>
              </a:rPr>
              <a:t>Notarization is </a:t>
            </a:r>
            <a:r>
              <a:rPr lang="en-US" sz="2400" b="1" i="1">
                <a:solidFill>
                  <a:schemeClr val="tx1"/>
                </a:solidFill>
                <a:latin typeface="Arial"/>
                <a:ea typeface="Calibri"/>
                <a:cs typeface="Arial"/>
              </a:rPr>
              <a:t>not</a:t>
            </a:r>
            <a:r>
              <a:rPr lang="en-US" sz="2400">
                <a:solidFill>
                  <a:schemeClr val="tx1"/>
                </a:solidFill>
                <a:latin typeface="Arial"/>
                <a:ea typeface="Calibri"/>
                <a:cs typeface="Arial"/>
              </a:rPr>
              <a:t> required. </a:t>
            </a:r>
            <a:endParaRPr lang="en-US">
              <a:effectLst/>
              <a:latin typeface="Arial"/>
              <a:ea typeface="Calibri" panose="020F0502020204030204" pitchFamily="34" charset="0"/>
              <a:cs typeface="Arial"/>
            </a:endParaRPr>
          </a:p>
          <a:p>
            <a:pPr marL="800100" lvl="1" indent="-342900">
              <a:spcBef>
                <a:spcPts val="0"/>
              </a:spcBef>
              <a:buChar char="•"/>
            </a:pPr>
            <a:endParaRPr lang="en-US" u="sng">
              <a:latin typeface="Arial"/>
              <a:ea typeface="Calibri" panose="020F0502020204030204" pitchFamily="34" charset="0"/>
              <a:cs typeface="Arial"/>
            </a:endParaRPr>
          </a:p>
          <a:p>
            <a:pPr marL="457200" lvl="1">
              <a:spcBef>
                <a:spcPts val="0"/>
              </a:spcBef>
              <a:spcAft>
                <a:spcPts val="600"/>
              </a:spcAft>
            </a:pPr>
            <a:endParaRPr lang="en-US">
              <a:latin typeface="Arial"/>
              <a:ea typeface="Calibri" panose="020F0502020204030204" pitchFamily="34" charset="0"/>
              <a:cs typeface="Arial"/>
            </a:endParaRPr>
          </a:p>
        </p:txBody>
      </p:sp>
    </p:spTree>
    <p:extLst>
      <p:ext uri="{BB962C8B-B14F-4D97-AF65-F5344CB8AC3E}">
        <p14:creationId xmlns:p14="http://schemas.microsoft.com/office/powerpoint/2010/main" val="34946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7" y="286221"/>
            <a:ext cx="10515600" cy="1143593"/>
          </a:xfrm>
        </p:spPr>
        <p:txBody>
          <a:bodyPr>
            <a:normAutofit/>
          </a:bodyPr>
          <a:lstStyle/>
          <a:p>
            <a:r>
              <a:rPr lang="en-US">
                <a:latin typeface="Century Gothic"/>
              </a:rPr>
              <a:t>Filer Support for edgar next</a:t>
            </a:r>
          </a:p>
        </p:txBody>
      </p:sp>
      <p:sp>
        <p:nvSpPr>
          <p:cNvPr id="4" name="Slide Number Placeholder 3"/>
          <p:cNvSpPr>
            <a:spLocks noGrp="1"/>
          </p:cNvSpPr>
          <p:nvPr>
            <p:ph type="sldNum" sz="quarter" idx="12"/>
          </p:nvPr>
        </p:nvSpPr>
        <p:spPr/>
        <p:txBody>
          <a:bodyPr/>
          <a:lstStyle/>
          <a:p>
            <a:fld id="{3A321C34-B6FA-204D-BF19-5DB858CAFE8C}" type="slidenum">
              <a:rPr lang="en-US" dirty="0" smtClean="0"/>
              <a:t>37</a:t>
            </a:fld>
            <a:endParaRPr lang="en-US"/>
          </a:p>
        </p:txBody>
      </p:sp>
      <p:sp>
        <p:nvSpPr>
          <p:cNvPr id="5" name="Content Placeholder 4"/>
          <p:cNvSpPr>
            <a:spLocks noGrp="1"/>
          </p:cNvSpPr>
          <p:nvPr>
            <p:ph idx="1"/>
          </p:nvPr>
        </p:nvSpPr>
        <p:spPr>
          <a:xfrm>
            <a:off x="888603" y="1418507"/>
            <a:ext cx="9663931" cy="4970709"/>
          </a:xfrm>
        </p:spPr>
        <p:txBody>
          <a:bodyPr vert="horz" lIns="91440" tIns="45720" rIns="91440" bIns="45720" rtlCol="0" anchor="t">
            <a:noAutofit/>
          </a:bodyPr>
          <a:lstStyle/>
          <a:p>
            <a:pPr lvl="1">
              <a:lnSpc>
                <a:spcPct val="90000"/>
              </a:lnSpc>
              <a:spcBef>
                <a:spcPts val="1000"/>
              </a:spcBef>
            </a:pPr>
            <a:r>
              <a:rPr lang="en-US" sz="2200">
                <a:solidFill>
                  <a:schemeClr val="tx1"/>
                </a:solidFill>
                <a:latin typeface="Arial"/>
                <a:cs typeface="Arial"/>
              </a:rPr>
              <a:t>EDGAR Next webpage on SEC.gov  - </a:t>
            </a:r>
            <a:r>
              <a:rPr lang="en-US" sz="2200" b="1">
                <a:solidFill>
                  <a:schemeClr val="tx1"/>
                </a:solidFill>
                <a:latin typeface="Arial"/>
                <a:cs typeface="Arial"/>
                <a:hlinkClick r:id="rId3"/>
              </a:rPr>
              <a:t>www.sec.gov/edgar-next</a:t>
            </a:r>
            <a:endParaRPr lang="en-US" sz="2200" b="1">
              <a:solidFill>
                <a:schemeClr val="tx1"/>
              </a:solidFill>
              <a:latin typeface="Arial"/>
              <a:cs typeface="Arial"/>
            </a:endParaRPr>
          </a:p>
          <a:p>
            <a:pPr marL="457200" lvl="1" indent="-457200">
              <a:spcBef>
                <a:spcPts val="0"/>
              </a:spcBef>
              <a:buFont typeface="Arial" panose="020B0604020202020204" pitchFamily="34" charset="0"/>
              <a:buChar char="•"/>
            </a:pPr>
            <a:r>
              <a:rPr lang="en-US" sz="2200">
                <a:latin typeface="Arial"/>
                <a:ea typeface="Calibri"/>
                <a:cs typeface="Arial"/>
              </a:rPr>
              <a:t>SEC Staff assistance to understand, prepare and transition to EDGAR Next</a:t>
            </a:r>
          </a:p>
          <a:p>
            <a:pPr marL="457200" lvl="1" indent="-457200">
              <a:spcBef>
                <a:spcPts val="0"/>
              </a:spcBef>
              <a:buFont typeface="Arial" panose="020B0604020202020204" pitchFamily="34" charset="0"/>
              <a:buChar char="•"/>
            </a:pPr>
            <a:r>
              <a:rPr lang="en-US" sz="2200">
                <a:latin typeface="Arial"/>
                <a:ea typeface="Calibri"/>
                <a:cs typeface="Arial"/>
              </a:rPr>
              <a:t>Numerous linked help documents, including:</a:t>
            </a:r>
            <a:endParaRPr lang="en-US" sz="2200">
              <a:solidFill>
                <a:schemeClr val="tx1"/>
              </a:solidFill>
              <a:latin typeface="Arial"/>
              <a:ea typeface="Calibri"/>
              <a:cs typeface="Arial"/>
            </a:endParaRPr>
          </a:p>
          <a:p>
            <a:pPr marL="1028700" lvl="2" indent="-400050">
              <a:spcBef>
                <a:spcPts val="0"/>
              </a:spcBef>
              <a:buFont typeface="Wingdings" panose="020B0604020202020204" pitchFamily="34" charset="0"/>
              <a:buChar char="§"/>
            </a:pPr>
            <a:r>
              <a:rPr lang="en-US" sz="2200">
                <a:solidFill>
                  <a:schemeClr val="tx1"/>
                </a:solidFill>
                <a:latin typeface="Arial"/>
                <a:ea typeface="Calibri"/>
                <a:cs typeface="Arial"/>
                <a:hlinkClick r:id="rId4"/>
              </a:rPr>
              <a:t>EDGAR Next Filer Testing Guidance</a:t>
            </a:r>
            <a:endParaRPr lang="en-US" sz="2200">
              <a:solidFill>
                <a:schemeClr val="tx1"/>
              </a:solidFill>
              <a:latin typeface="Arial"/>
              <a:ea typeface="Calibri"/>
              <a:cs typeface="Arial"/>
            </a:endParaRPr>
          </a:p>
          <a:p>
            <a:pPr marL="1028700" lvl="2" indent="-400050">
              <a:spcBef>
                <a:spcPts val="0"/>
              </a:spcBef>
              <a:buFont typeface="Wingdings" panose="020B0604020202020204" pitchFamily="34" charset="0"/>
              <a:buChar char="§"/>
            </a:pPr>
            <a:r>
              <a:rPr lang="en-US" sz="2200">
                <a:solidFill>
                  <a:schemeClr val="tx1"/>
                </a:solidFill>
                <a:latin typeface="Arial"/>
                <a:ea typeface="Calibri"/>
                <a:cs typeface="Arial"/>
                <a:hlinkClick r:id="rId5"/>
              </a:rPr>
              <a:t>Overview of EDGAR APIs</a:t>
            </a:r>
            <a:r>
              <a:rPr lang="en-US" sz="2200">
                <a:solidFill>
                  <a:schemeClr val="tx1"/>
                </a:solidFill>
                <a:latin typeface="Arial"/>
                <a:ea typeface="Calibri"/>
                <a:cs typeface="Arial"/>
              </a:rPr>
              <a:t>, </a:t>
            </a:r>
            <a:r>
              <a:rPr lang="en-US" sz="2200">
                <a:solidFill>
                  <a:schemeClr val="tx1"/>
                </a:solidFill>
                <a:latin typeface="Arial"/>
                <a:ea typeface="Calibri"/>
                <a:cs typeface="Arial"/>
                <a:hlinkClick r:id="rId6"/>
              </a:rPr>
              <a:t>EDGAR API Developer Toolkit</a:t>
            </a:r>
            <a:endParaRPr lang="en-US" sz="2200">
              <a:solidFill>
                <a:schemeClr val="tx1"/>
              </a:solidFill>
              <a:latin typeface="Arial"/>
              <a:ea typeface="Calibri"/>
              <a:cs typeface="Arial"/>
            </a:endParaRPr>
          </a:p>
          <a:p>
            <a:pPr marL="1028700" lvl="2" indent="-400050">
              <a:spcBef>
                <a:spcPts val="0"/>
              </a:spcBef>
              <a:buFont typeface="Wingdings" panose="020B0604020202020204" pitchFamily="34" charset="0"/>
              <a:buChar char="§"/>
            </a:pPr>
            <a:r>
              <a:rPr lang="en-US" sz="2200">
                <a:solidFill>
                  <a:schemeClr val="tx1"/>
                </a:solidFill>
                <a:latin typeface="Arial"/>
                <a:ea typeface="Calibri"/>
                <a:cs typeface="Arial"/>
                <a:hlinkClick r:id="rId7"/>
              </a:rPr>
              <a:t>EBO Information for Filers, Reset Your EDGAR Passphrase, EDGAR POC Email</a:t>
            </a:r>
            <a:r>
              <a:rPr lang="en-US" sz="2200">
                <a:solidFill>
                  <a:srgbClr val="1B1B1B"/>
                </a:solidFill>
                <a:latin typeface="Arial"/>
                <a:ea typeface="Calibri"/>
                <a:cs typeface="Arial"/>
                <a:hlinkClick r:id="rId7"/>
              </a:rPr>
              <a:t> </a:t>
            </a:r>
            <a:endParaRPr lang="en-US" sz="2200">
              <a:solidFill>
                <a:schemeClr val="tx1"/>
              </a:solidFill>
              <a:latin typeface="Arial"/>
              <a:ea typeface="Calibri"/>
              <a:cs typeface="Arial"/>
            </a:endParaRPr>
          </a:p>
          <a:p>
            <a:pPr marL="1028700" lvl="2" indent="-400050">
              <a:spcBef>
                <a:spcPts val="0"/>
              </a:spcBef>
              <a:buFont typeface="Wingdings" panose="020B0604020202020204" pitchFamily="34" charset="0"/>
              <a:buChar char="§"/>
            </a:pPr>
            <a:r>
              <a:rPr lang="en-US" sz="2200">
                <a:solidFill>
                  <a:schemeClr val="tx1"/>
                </a:solidFill>
                <a:latin typeface="Arial"/>
                <a:ea typeface="Calibri"/>
                <a:cs typeface="Arial"/>
                <a:hlinkClick r:id="rId8"/>
              </a:rPr>
              <a:t>EBO Information for Filers, Enroll in EDGAR Next: Individual/Section 16 Filers</a:t>
            </a:r>
            <a:endParaRPr lang="en-US" sz="2200">
              <a:solidFill>
                <a:schemeClr val="tx1"/>
              </a:solidFill>
              <a:latin typeface="Arial"/>
              <a:ea typeface="Calibri"/>
              <a:cs typeface="Arial"/>
            </a:endParaRPr>
          </a:p>
          <a:p>
            <a:pPr lvl="1" indent="457200">
              <a:spcBef>
                <a:spcPts val="0"/>
              </a:spcBef>
              <a:buFont typeface="Arial" panose="020B0604020202020204" pitchFamily="34" charset="0"/>
              <a:buChar char="•"/>
            </a:pPr>
            <a:endParaRPr lang="en-US" sz="2200">
              <a:latin typeface="Arial"/>
              <a:ea typeface="Calibri"/>
              <a:cs typeface="Arial"/>
            </a:endParaRPr>
          </a:p>
          <a:p>
            <a:pPr marL="971550" lvl="2" indent="171450">
              <a:spcBef>
                <a:spcPts val="0"/>
              </a:spcBef>
              <a:spcAft>
                <a:spcPts val="600"/>
              </a:spcAft>
              <a:buNone/>
            </a:pPr>
            <a:endParaRPr lang="en-US" sz="2200">
              <a:latin typeface="Arial"/>
              <a:ea typeface="Calibri"/>
              <a:cs typeface="Arial"/>
            </a:endParaRPr>
          </a:p>
          <a:p>
            <a:pPr marL="800100" lvl="1" indent="-342900">
              <a:spcBef>
                <a:spcPts val="0"/>
              </a:spcBef>
              <a:buFont typeface="Arial" panose="020B0604020202020204" pitchFamily="34" charset="0"/>
              <a:buChar char="•"/>
            </a:pPr>
            <a:endParaRPr lang="en-US" sz="2200">
              <a:effectLst/>
              <a:latin typeface="Arial"/>
              <a:ea typeface="Calibri"/>
              <a:cs typeface="Arial"/>
            </a:endParaRPr>
          </a:p>
          <a:p>
            <a:pPr marL="800100" lvl="1" indent="-342900">
              <a:spcBef>
                <a:spcPts val="0"/>
              </a:spcBef>
              <a:buFont typeface="Arial" panose="020B0604020202020204" pitchFamily="34" charset="0"/>
              <a:buChar char="•"/>
            </a:pPr>
            <a:endParaRPr lang="en-US" sz="2200" u="sng">
              <a:effectLst/>
              <a:latin typeface="Arial"/>
              <a:ea typeface="Calibri"/>
              <a:cs typeface="Arial"/>
            </a:endParaRPr>
          </a:p>
          <a:p>
            <a:pPr marL="457200" lvl="1">
              <a:spcBef>
                <a:spcPts val="0"/>
              </a:spcBef>
              <a:spcAft>
                <a:spcPts val="600"/>
              </a:spcAft>
            </a:pPr>
            <a:endParaRPr lang="en-US" sz="2200">
              <a:effectLst/>
              <a:latin typeface="Arial"/>
              <a:ea typeface="Calibri" panose="020F0502020204030204" pitchFamily="34" charset="0"/>
              <a:cs typeface="Arial"/>
            </a:endParaRPr>
          </a:p>
        </p:txBody>
      </p:sp>
    </p:spTree>
    <p:extLst>
      <p:ext uri="{BB962C8B-B14F-4D97-AF65-F5344CB8AC3E}">
        <p14:creationId xmlns:p14="http://schemas.microsoft.com/office/powerpoint/2010/main" val="971370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91" y="454855"/>
            <a:ext cx="10515600" cy="1143593"/>
          </a:xfrm>
        </p:spPr>
        <p:txBody>
          <a:bodyPr>
            <a:normAutofit/>
          </a:bodyPr>
          <a:lstStyle/>
          <a:p>
            <a:r>
              <a:rPr lang="en-US">
                <a:latin typeface="Century Gothic"/>
              </a:rPr>
              <a:t>Filer Support for </a:t>
            </a:r>
            <a:r>
              <a:rPr lang="en-US" err="1">
                <a:latin typeface="Century Gothic"/>
              </a:rPr>
              <a:t>edgar</a:t>
            </a:r>
            <a:r>
              <a:rPr lang="en-US">
                <a:latin typeface="Century Gothic"/>
              </a:rPr>
              <a:t> next</a:t>
            </a:r>
          </a:p>
        </p:txBody>
      </p:sp>
      <p:sp>
        <p:nvSpPr>
          <p:cNvPr id="4" name="Slide Number Placeholder 3"/>
          <p:cNvSpPr>
            <a:spLocks noGrp="1"/>
          </p:cNvSpPr>
          <p:nvPr>
            <p:ph type="sldNum" sz="quarter" idx="12"/>
          </p:nvPr>
        </p:nvSpPr>
        <p:spPr/>
        <p:txBody>
          <a:bodyPr/>
          <a:lstStyle/>
          <a:p>
            <a:fld id="{3A321C34-B6FA-204D-BF19-5DB858CAFE8C}" type="slidenum">
              <a:rPr lang="en-US" dirty="0" smtClean="0"/>
              <a:t>38</a:t>
            </a:fld>
            <a:endParaRPr lang="en-US"/>
          </a:p>
        </p:txBody>
      </p:sp>
      <p:sp>
        <p:nvSpPr>
          <p:cNvPr id="5" name="Content Placeholder 4"/>
          <p:cNvSpPr>
            <a:spLocks noGrp="1"/>
          </p:cNvSpPr>
          <p:nvPr>
            <p:ph idx="1"/>
          </p:nvPr>
        </p:nvSpPr>
        <p:spPr>
          <a:xfrm>
            <a:off x="993706" y="1643191"/>
            <a:ext cx="10940577" cy="4914265"/>
          </a:xfrm>
        </p:spPr>
        <p:txBody>
          <a:bodyPr vert="horz" lIns="91440" tIns="45720" rIns="91440" bIns="45720" rtlCol="0" anchor="t">
            <a:noAutofit/>
          </a:bodyPr>
          <a:lstStyle/>
          <a:p>
            <a:pPr marL="342900" lvl="1" indent="-342900">
              <a:spcBef>
                <a:spcPts val="0"/>
              </a:spcBef>
              <a:buFont typeface="Arial" panose="020B0604020202020204" pitchFamily="34" charset="0"/>
              <a:buChar char="•"/>
            </a:pPr>
            <a:r>
              <a:rPr lang="en-US" sz="2200">
                <a:latin typeface="Arial"/>
                <a:ea typeface="Calibri"/>
                <a:cs typeface="Arial"/>
              </a:rPr>
              <a:t>Webinars (register at </a:t>
            </a:r>
            <a:r>
              <a:rPr lang="en-US" sz="2200">
                <a:latin typeface="Arial"/>
                <a:ea typeface="Calibri"/>
                <a:cs typeface="Arial"/>
                <a:hlinkClick r:id="rId3"/>
              </a:rPr>
              <a:t>www.sec.gov/edgar-next/#support</a:t>
            </a:r>
            <a:r>
              <a:rPr lang="en-US" sz="2200">
                <a:latin typeface="Arial"/>
                <a:ea typeface="Calibri"/>
                <a:cs typeface="Arial"/>
              </a:rPr>
              <a:t>)</a:t>
            </a:r>
            <a:endParaRPr lang="en-US" sz="2200">
              <a:ea typeface="Calibri"/>
            </a:endParaRPr>
          </a:p>
          <a:p>
            <a:pPr marL="1085850" lvl="1" indent="-400050">
              <a:spcBef>
                <a:spcPts val="0"/>
              </a:spcBef>
              <a:spcAft>
                <a:spcPts val="600"/>
              </a:spcAft>
              <a:buFont typeface="Courier New" panose="02070309020205020404" pitchFamily="49" charset="0"/>
              <a:buChar char="o"/>
            </a:pPr>
            <a:r>
              <a:rPr lang="en-US" sz="2000">
                <a:solidFill>
                  <a:schemeClr val="accent3"/>
                </a:solidFill>
                <a:latin typeface="Arial"/>
                <a:ea typeface="Calibri"/>
                <a:cs typeface="Arial"/>
                <a:hlinkClick r:id="rId4">
                  <a:extLst>
                    <a:ext uri="{A12FA001-AC4F-418D-AE19-62706E023703}">
                      <ahyp:hlinkClr xmlns:ahyp="http://schemas.microsoft.com/office/drawing/2018/hyperlinkcolor" val="tx"/>
                    </a:ext>
                  </a:extLst>
                </a:hlinkClick>
              </a:rPr>
              <a:t>EDGAR Next Kick-off Webinar Series (LIVE)</a:t>
            </a:r>
            <a:endParaRPr lang="en-US" sz="2000">
              <a:solidFill>
                <a:schemeClr val="accent3"/>
              </a:solidFill>
              <a:latin typeface="Arial"/>
              <a:ea typeface="Calibri"/>
              <a:cs typeface="Arial"/>
            </a:endParaRPr>
          </a:p>
          <a:p>
            <a:pPr marL="1771650" lvl="2">
              <a:spcBef>
                <a:spcPts val="0"/>
              </a:spcBef>
              <a:buFont typeface="Wingdings" panose="02070309020205020404" pitchFamily="49" charset="0"/>
              <a:buChar char="§"/>
            </a:pPr>
            <a:r>
              <a:rPr lang="en-US">
                <a:solidFill>
                  <a:schemeClr val="tx1"/>
                </a:solidFill>
                <a:latin typeface="Arial"/>
                <a:ea typeface="Calibri"/>
                <a:cs typeface="Arial"/>
              </a:rPr>
              <a:t>November 7, 2024: 11:00 a.m. – 12:30 p.m.</a:t>
            </a:r>
            <a:endParaRPr lang="en-US">
              <a:solidFill>
                <a:schemeClr val="tx1"/>
              </a:solidFill>
              <a:ea typeface="Calibri"/>
            </a:endParaRPr>
          </a:p>
          <a:p>
            <a:pPr marL="1085850" lvl="1" indent="-400050">
              <a:spcBef>
                <a:spcPts val="0"/>
              </a:spcBef>
              <a:spcAft>
                <a:spcPts val="0"/>
              </a:spcAft>
              <a:buFont typeface="Courier New" panose="02070309020205020404" pitchFamily="49" charset="0"/>
              <a:buChar char="o"/>
            </a:pPr>
            <a:r>
              <a:rPr lang="en-US" sz="2000">
                <a:solidFill>
                  <a:schemeClr val="tx1"/>
                </a:solidFill>
                <a:latin typeface="Arial"/>
                <a:ea typeface="Calibri"/>
                <a:cs typeface="Arial"/>
                <a:hlinkClick r:id="rId3"/>
              </a:rPr>
              <a:t>API Development support Q&amp;A Sessions (LIVE)</a:t>
            </a:r>
            <a:endParaRPr lang="en-US" sz="2000">
              <a:solidFill>
                <a:schemeClr val="tx1"/>
              </a:solidFill>
              <a:latin typeface="Arial"/>
              <a:ea typeface="Calibri"/>
              <a:cs typeface="Arial"/>
            </a:endParaRPr>
          </a:p>
          <a:p>
            <a:pPr lvl="1">
              <a:spcBef>
                <a:spcPts val="0"/>
              </a:spcBef>
              <a:spcAft>
                <a:spcPts val="0"/>
              </a:spcAft>
            </a:pPr>
            <a:endParaRPr lang="en-US" sz="2000">
              <a:latin typeface="Arial"/>
              <a:ea typeface="Calibri"/>
              <a:cs typeface="Arial"/>
            </a:endParaRPr>
          </a:p>
          <a:p>
            <a:pPr marL="342900" lvl="1" indent="-342900">
              <a:spcBef>
                <a:spcPts val="0"/>
              </a:spcBef>
              <a:buFont typeface="Arial" panose="020B0604020202020204" pitchFamily="34" charset="0"/>
              <a:buChar char="•"/>
            </a:pPr>
            <a:r>
              <a:rPr lang="en-US" sz="2200">
                <a:latin typeface="Arial"/>
                <a:ea typeface="Calibri"/>
                <a:cs typeface="Arial"/>
              </a:rPr>
              <a:t>Instructional Video Series (linked on </a:t>
            </a:r>
            <a:r>
              <a:rPr lang="en-US" sz="2200">
                <a:latin typeface="Arial"/>
                <a:ea typeface="Calibri"/>
                <a:cs typeface="Arial"/>
                <a:hlinkClick r:id="rId5"/>
              </a:rPr>
              <a:t>www.sec.gov/edgar-next</a:t>
            </a:r>
            <a:r>
              <a:rPr lang="en-US" sz="2200">
                <a:latin typeface="Arial"/>
                <a:ea typeface="Calibri"/>
                <a:cs typeface="Arial"/>
              </a:rPr>
              <a:t>)</a:t>
            </a:r>
          </a:p>
          <a:p>
            <a:pPr marL="1028700" lvl="2" indent="-342900">
              <a:spcBef>
                <a:spcPts val="0"/>
              </a:spcBef>
              <a:spcAft>
                <a:spcPts val="0"/>
              </a:spcAft>
              <a:buFont typeface="Courier New" panose="02070309020205020404" pitchFamily="49" charset="0"/>
              <a:buChar char="o"/>
            </a:pPr>
            <a:r>
              <a:rPr lang="en-US">
                <a:solidFill>
                  <a:schemeClr val="accent3"/>
                </a:solidFill>
                <a:latin typeface="Arial"/>
                <a:ea typeface="Calibri"/>
                <a:cs typeface="Arial"/>
                <a:hlinkClick r:id="rId6">
                  <a:extLst>
                    <a:ext uri="{A12FA001-AC4F-418D-AE19-62706E023703}">
                      <ahyp:hlinkClr xmlns:ahyp="http://schemas.microsoft.com/office/drawing/2018/hyperlinkcolor" val="tx"/>
                    </a:ext>
                  </a:extLst>
                </a:hlinkClick>
              </a:rPr>
              <a:t>EDGAR Next Instructional Video Series – SEC’s YouTube Channel</a:t>
            </a:r>
            <a:endParaRPr lang="en-US">
              <a:solidFill>
                <a:schemeClr val="accent3"/>
              </a:solidFill>
              <a:ea typeface="Calibri"/>
            </a:endParaRPr>
          </a:p>
          <a:p>
            <a:pPr lvl="2" indent="0">
              <a:spcBef>
                <a:spcPts val="0"/>
              </a:spcBef>
              <a:spcAft>
                <a:spcPts val="0"/>
              </a:spcAft>
              <a:buNone/>
            </a:pPr>
            <a:endParaRPr lang="en-US" sz="2200">
              <a:solidFill>
                <a:schemeClr val="tx1"/>
              </a:solidFill>
              <a:latin typeface="Arial"/>
              <a:ea typeface="Calibri"/>
              <a:cs typeface="Arial"/>
            </a:endParaRPr>
          </a:p>
          <a:p>
            <a:pPr marL="342900" lvl="1" indent="-342900">
              <a:spcBef>
                <a:spcPts val="0"/>
              </a:spcBef>
              <a:buFont typeface="Arial" panose="020B0604020202020204" pitchFamily="34" charset="0"/>
              <a:buChar char="•"/>
            </a:pPr>
            <a:r>
              <a:rPr lang="en-US" sz="2200">
                <a:latin typeface="Arial"/>
                <a:ea typeface="Calibri"/>
                <a:cs typeface="Arial"/>
              </a:rPr>
              <a:t>Filer Support contacts (listed on </a:t>
            </a:r>
            <a:r>
              <a:rPr lang="en-US" sz="2200">
                <a:latin typeface="Arial"/>
                <a:ea typeface="Calibri"/>
                <a:cs typeface="Arial"/>
                <a:hlinkClick r:id="rId5"/>
              </a:rPr>
              <a:t>www.sec.gov/edgar-next</a:t>
            </a:r>
            <a:r>
              <a:rPr lang="en-US" sz="2200">
                <a:latin typeface="Arial"/>
                <a:ea typeface="Calibri"/>
                <a:cs typeface="Arial"/>
              </a:rPr>
              <a:t>)</a:t>
            </a:r>
            <a:endParaRPr lang="en-US" sz="2200"/>
          </a:p>
          <a:p>
            <a:pPr marL="1028700" lvl="2" indent="-342900">
              <a:spcBef>
                <a:spcPts val="0"/>
              </a:spcBef>
              <a:spcAft>
                <a:spcPts val="600"/>
              </a:spcAft>
              <a:buFont typeface="Courier New" panose="02070309020205020404" pitchFamily="49" charset="0"/>
              <a:buChar char="o"/>
            </a:pPr>
            <a:r>
              <a:rPr lang="en-US">
                <a:latin typeface="Arial"/>
                <a:ea typeface="Calibri"/>
                <a:cs typeface="Arial"/>
              </a:rPr>
              <a:t>Email support: </a:t>
            </a:r>
            <a:r>
              <a:rPr lang="en-US">
                <a:latin typeface="Arial"/>
                <a:ea typeface="Calibri"/>
                <a:cs typeface="Arial"/>
                <a:hlinkClick r:id="rId7"/>
              </a:rPr>
              <a:t>EDGARNextBeta@sec.gov</a:t>
            </a:r>
            <a:endParaRPr lang="en-US">
              <a:latin typeface="Arial"/>
              <a:ea typeface="Calibri"/>
              <a:cs typeface="Arial"/>
            </a:endParaRPr>
          </a:p>
          <a:p>
            <a:pPr marL="1028700" lvl="2" indent="-342900">
              <a:spcBef>
                <a:spcPts val="0"/>
              </a:spcBef>
              <a:spcAft>
                <a:spcPts val="600"/>
              </a:spcAft>
              <a:buFont typeface="Courier New" panose="02070309020205020404" pitchFamily="49" charset="0"/>
              <a:buChar char="o"/>
            </a:pPr>
            <a:r>
              <a:rPr lang="en-US">
                <a:latin typeface="Arial"/>
                <a:ea typeface="Calibri"/>
                <a:cs typeface="Arial"/>
              </a:rPr>
              <a:t>Telephone support: (202) 551-8900, Option #2</a:t>
            </a:r>
          </a:p>
          <a:p>
            <a:pPr marL="971550" lvl="2" indent="171450">
              <a:spcBef>
                <a:spcPts val="0"/>
              </a:spcBef>
              <a:spcAft>
                <a:spcPts val="0"/>
              </a:spcAft>
              <a:buNone/>
            </a:pPr>
            <a:endParaRPr lang="en-US" sz="2400">
              <a:latin typeface="Arial"/>
              <a:ea typeface="Calibri"/>
              <a:cs typeface="Arial"/>
            </a:endParaRPr>
          </a:p>
          <a:p>
            <a:pPr marL="800100" lvl="1" indent="-342900">
              <a:spcBef>
                <a:spcPts val="0"/>
              </a:spcBef>
              <a:spcAft>
                <a:spcPts val="0"/>
              </a:spcAft>
              <a:buFont typeface="Arial" panose="020B0604020202020204" pitchFamily="34" charset="0"/>
              <a:buChar char="•"/>
            </a:pPr>
            <a:endParaRPr lang="en-US">
              <a:effectLst/>
              <a:latin typeface="Arial"/>
              <a:ea typeface="Calibri"/>
              <a:cs typeface="Arial"/>
            </a:endParaRPr>
          </a:p>
          <a:p>
            <a:pPr marL="457200" lvl="1">
              <a:spcBef>
                <a:spcPts val="0"/>
              </a:spcBef>
              <a:spcAft>
                <a:spcPts val="0"/>
              </a:spcAft>
            </a:pPr>
            <a:endParaRPr lang="en-US" u="sng">
              <a:effectLst/>
              <a:latin typeface="Arial"/>
              <a:ea typeface="Calibri"/>
              <a:cs typeface="Arial"/>
            </a:endParaRPr>
          </a:p>
          <a:p>
            <a:pPr marL="457200" lvl="1">
              <a:spcBef>
                <a:spcPts val="0"/>
              </a:spcBef>
              <a:spcAft>
                <a:spcPts val="0"/>
              </a:spcAft>
            </a:pPr>
            <a:endParaRPr lang="en-US">
              <a:effectLst/>
              <a:latin typeface="Arial"/>
              <a:ea typeface="Calibri" panose="020F0502020204030204" pitchFamily="34" charset="0"/>
              <a:cs typeface="Arial"/>
            </a:endParaRPr>
          </a:p>
        </p:txBody>
      </p:sp>
    </p:spTree>
    <p:extLst>
      <p:ext uri="{BB962C8B-B14F-4D97-AF65-F5344CB8AC3E}">
        <p14:creationId xmlns:p14="http://schemas.microsoft.com/office/powerpoint/2010/main" val="3336472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YouTube screenshot showing the EDGAR Next instructional video series.">
            <a:extLst>
              <a:ext uri="{FF2B5EF4-FFF2-40B4-BE49-F238E27FC236}">
                <a16:creationId xmlns:a16="http://schemas.microsoft.com/office/drawing/2014/main" id="{D1E194CD-A125-2BFD-E48C-7620991B58E3}"/>
              </a:ext>
            </a:extLst>
          </p:cNvPr>
          <p:cNvPicPr>
            <a:picLocks noGrp="1" noChangeAspect="1"/>
          </p:cNvPicPr>
          <p:nvPr>
            <p:ph idx="1"/>
          </p:nvPr>
        </p:nvPicPr>
        <p:blipFill>
          <a:blip r:embed="rId3"/>
          <a:stretch>
            <a:fillRect/>
          </a:stretch>
        </p:blipFill>
        <p:spPr>
          <a:xfrm>
            <a:off x="1037567" y="1749415"/>
            <a:ext cx="8332064" cy="4457239"/>
          </a:xfrm>
        </p:spPr>
      </p:pic>
      <p:sp>
        <p:nvSpPr>
          <p:cNvPr id="2" name="Title 1"/>
          <p:cNvSpPr>
            <a:spLocks noGrp="1"/>
          </p:cNvSpPr>
          <p:nvPr>
            <p:ph type="title"/>
          </p:nvPr>
        </p:nvSpPr>
        <p:spPr>
          <a:xfrm>
            <a:off x="900091" y="454855"/>
            <a:ext cx="10515600" cy="1143593"/>
          </a:xfrm>
        </p:spPr>
        <p:txBody>
          <a:bodyPr>
            <a:normAutofit fontScale="90000"/>
          </a:bodyPr>
          <a:lstStyle/>
          <a:p>
            <a:r>
              <a:rPr lang="en-US" sz="4900" dirty="0">
                <a:latin typeface="Century Gothic"/>
              </a:rPr>
              <a:t>Filer Support for </a:t>
            </a:r>
            <a:r>
              <a:rPr lang="en-US" sz="4900" dirty="0" err="1">
                <a:latin typeface="Century Gothic"/>
              </a:rPr>
              <a:t>edgar</a:t>
            </a:r>
            <a:r>
              <a:rPr lang="en-US" sz="4900" dirty="0">
                <a:latin typeface="Century Gothic"/>
              </a:rPr>
              <a:t> next</a:t>
            </a:r>
            <a:br>
              <a:rPr lang="en-US" dirty="0">
                <a:latin typeface="Century Gothic"/>
              </a:rPr>
            </a:br>
            <a:r>
              <a:rPr lang="en-US" sz="4000" dirty="0">
                <a:solidFill>
                  <a:schemeClr val="accent3"/>
                </a:solidFill>
                <a:latin typeface="Century Gothic"/>
              </a:rPr>
              <a:t>instructional video series</a:t>
            </a:r>
            <a:endParaRPr lang="en-US" dirty="0">
              <a:latin typeface="Century Gothic"/>
            </a:endParaRPr>
          </a:p>
        </p:txBody>
      </p:sp>
      <p:sp>
        <p:nvSpPr>
          <p:cNvPr id="10" name="Rectangle: Rounded Corners 9" descr="YouTube EDGAR Next Instructional Video Series URL: www.youtube.com/user/SECviews">
            <a:extLst>
              <a:ext uri="{FF2B5EF4-FFF2-40B4-BE49-F238E27FC236}">
                <a16:creationId xmlns:a16="http://schemas.microsoft.com/office/drawing/2014/main" id="{ED35C961-E29F-528B-CEF1-0DE5499F1D62}"/>
              </a:ext>
            </a:extLst>
          </p:cNvPr>
          <p:cNvSpPr/>
          <p:nvPr/>
        </p:nvSpPr>
        <p:spPr>
          <a:xfrm>
            <a:off x="4804011" y="4861423"/>
            <a:ext cx="6477055" cy="1143592"/>
          </a:xfrm>
          <a:prstGeom prst="roundRect">
            <a:avLst/>
          </a:prstGeom>
          <a:solidFill>
            <a:srgbClr val="1749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A321C34-B6FA-204D-BF19-5DB858CAFE8C}" type="slidenum">
              <a:rPr lang="en-US" dirty="0" smtClean="0"/>
              <a:t>39</a:t>
            </a:fld>
            <a:endParaRPr lang="en-US"/>
          </a:p>
        </p:txBody>
      </p:sp>
      <p:sp>
        <p:nvSpPr>
          <p:cNvPr id="9" name="TextBox 8" descr="URL: www.youtube.com/user/SECviews&#10;">
            <a:extLst>
              <a:ext uri="{FF2B5EF4-FFF2-40B4-BE49-F238E27FC236}">
                <a16:creationId xmlns:a16="http://schemas.microsoft.com/office/drawing/2014/main" id="{E5CD39DA-C4EC-0FA5-0E07-E2708F74783F}"/>
              </a:ext>
            </a:extLst>
          </p:cNvPr>
          <p:cNvSpPr txBox="1"/>
          <p:nvPr/>
        </p:nvSpPr>
        <p:spPr>
          <a:xfrm>
            <a:off x="5691636" y="5106029"/>
            <a:ext cx="5627426" cy="338554"/>
          </a:xfrm>
          <a:prstGeom prst="rect">
            <a:avLst/>
          </a:prstGeom>
          <a:noFill/>
          <a:ln>
            <a:noFill/>
          </a:ln>
        </p:spPr>
        <p:txBody>
          <a:bodyPr wrap="square" rtlCol="0">
            <a:spAutoFit/>
          </a:bodyPr>
          <a:lstStyle/>
          <a:p>
            <a:r>
              <a:rPr lang="en-US" sz="1600" b="1" spc="300" dirty="0">
                <a:solidFill>
                  <a:schemeClr val="bg1"/>
                </a:solidFill>
              </a:rPr>
              <a:t>www.youtube.com/user/SECviews</a:t>
            </a:r>
          </a:p>
        </p:txBody>
      </p:sp>
      <p:pic>
        <p:nvPicPr>
          <p:cNvPr id="12" name="Graphic 11" descr="Cursor with solid fill">
            <a:extLst>
              <a:ext uri="{FF2B5EF4-FFF2-40B4-BE49-F238E27FC236}">
                <a16:creationId xmlns:a16="http://schemas.microsoft.com/office/drawing/2014/main" id="{6E16ABF4-E66F-1C2E-9DAB-4F6DAD349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4518">
            <a:off x="5303311" y="5075233"/>
            <a:ext cx="400148" cy="400148"/>
          </a:xfrm>
          <a:prstGeom prst="rect">
            <a:avLst/>
          </a:prstGeom>
        </p:spPr>
      </p:pic>
      <p:sp>
        <p:nvSpPr>
          <p:cNvPr id="15" name="TextBox 14" descr="Select “Playlists” &gt; “EDGAR Next Instructional Video Series”">
            <a:extLst>
              <a:ext uri="{FF2B5EF4-FFF2-40B4-BE49-F238E27FC236}">
                <a16:creationId xmlns:a16="http://schemas.microsoft.com/office/drawing/2014/main" id="{61DB6BE9-6B91-1DA2-9C2D-1342CBBC89E5}"/>
              </a:ext>
            </a:extLst>
          </p:cNvPr>
          <p:cNvSpPr txBox="1"/>
          <p:nvPr/>
        </p:nvSpPr>
        <p:spPr>
          <a:xfrm>
            <a:off x="5203599" y="5444583"/>
            <a:ext cx="6077468"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Select “Playlists” &gt; “EDGAR Next Instructional Video Series”</a:t>
            </a:r>
          </a:p>
        </p:txBody>
      </p:sp>
    </p:spTree>
    <p:extLst>
      <p:ext uri="{BB962C8B-B14F-4D97-AF65-F5344CB8AC3E}">
        <p14:creationId xmlns:p14="http://schemas.microsoft.com/office/powerpoint/2010/main" val="429259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6137"/>
            <a:ext cx="11083636" cy="1353272"/>
          </a:xfrm>
        </p:spPr>
        <p:txBody>
          <a:bodyPr>
            <a:normAutofit/>
          </a:bodyPr>
          <a:lstStyle/>
          <a:p>
            <a:r>
              <a:rPr lang="en-US">
                <a:latin typeface="Century Gothic"/>
              </a:rPr>
              <a:t>Adopting release</a:t>
            </a:r>
          </a:p>
        </p:txBody>
      </p:sp>
      <p:sp>
        <p:nvSpPr>
          <p:cNvPr id="4" name="Slide Number Placeholder 3"/>
          <p:cNvSpPr>
            <a:spLocks noGrp="1"/>
          </p:cNvSpPr>
          <p:nvPr>
            <p:ph type="sldNum" sz="quarter" idx="12"/>
          </p:nvPr>
        </p:nvSpPr>
        <p:spPr/>
        <p:txBody>
          <a:bodyPr/>
          <a:lstStyle/>
          <a:p>
            <a:fld id="{3A321C34-B6FA-204D-BF19-5DB858CAFE8C}" type="slidenum">
              <a:rPr lang="en-US" dirty="0" smtClean="0"/>
              <a:t>4</a:t>
            </a:fld>
            <a:endParaRPr lang="en-US"/>
          </a:p>
        </p:txBody>
      </p:sp>
      <p:sp>
        <p:nvSpPr>
          <p:cNvPr id="5" name="Content Placeholder 4"/>
          <p:cNvSpPr>
            <a:spLocks noGrp="1"/>
          </p:cNvSpPr>
          <p:nvPr>
            <p:ph idx="1"/>
          </p:nvPr>
        </p:nvSpPr>
        <p:spPr>
          <a:xfrm>
            <a:off x="838200" y="1972179"/>
            <a:ext cx="10699044" cy="4228778"/>
          </a:xfrm>
        </p:spPr>
        <p:txBody>
          <a:bodyPr vert="horz" lIns="91440" tIns="45720" rIns="91440" bIns="45720" rtlCol="0" anchor="t">
            <a:noAutofit/>
          </a:bodyPr>
          <a:lstStyle/>
          <a:p>
            <a:pPr marL="342900" indent="-342900">
              <a:lnSpc>
                <a:spcPct val="100000"/>
              </a:lnSpc>
              <a:spcBef>
                <a:spcPts val="1200"/>
              </a:spcBef>
              <a:spcAft>
                <a:spcPts val="1200"/>
              </a:spcAft>
              <a:buFont typeface="Arial"/>
              <a:buChar char="•"/>
            </a:pPr>
            <a:r>
              <a:rPr lang="en-US">
                <a:solidFill>
                  <a:schemeClr val="tx1"/>
                </a:solidFill>
                <a:latin typeface="Arial"/>
                <a:cs typeface="Arial"/>
              </a:rPr>
              <a:t>The SEC adopted </a:t>
            </a:r>
            <a:r>
              <a:rPr lang="en-US">
                <a:solidFill>
                  <a:schemeClr val="accent3"/>
                </a:solidFill>
                <a:latin typeface="Arial"/>
                <a:cs typeface="Arial"/>
                <a:hlinkClick r:id="rId3">
                  <a:extLst>
                    <a:ext uri="{A12FA001-AC4F-418D-AE19-62706E023703}">
                      <ahyp:hlinkClr xmlns:ahyp="http://schemas.microsoft.com/office/drawing/2018/hyperlinkcolor" val="tx"/>
                    </a:ext>
                  </a:extLst>
                </a:hlinkClick>
              </a:rPr>
              <a:t>rule and form changes to EDGAR filer access and account management (EDGAR Next)</a:t>
            </a:r>
            <a:r>
              <a:rPr lang="en-US">
                <a:solidFill>
                  <a:schemeClr val="accent3"/>
                </a:solidFill>
                <a:latin typeface="Arial"/>
                <a:cs typeface="Arial"/>
              </a:rPr>
              <a:t> </a:t>
            </a:r>
            <a:r>
              <a:rPr lang="en-US">
                <a:solidFill>
                  <a:schemeClr val="tx1"/>
                </a:solidFill>
                <a:latin typeface="Arial"/>
                <a:cs typeface="Arial"/>
              </a:rPr>
              <a:t>on September 27, 2024.</a:t>
            </a:r>
            <a:endParaRPr lang="en-US">
              <a:solidFill>
                <a:schemeClr val="tx1"/>
              </a:solidFill>
            </a:endParaRPr>
          </a:p>
          <a:p>
            <a:pPr marL="342900" indent="-342900">
              <a:lnSpc>
                <a:spcPct val="100000"/>
              </a:lnSpc>
              <a:spcBef>
                <a:spcPts val="1200"/>
              </a:spcBef>
              <a:spcAft>
                <a:spcPts val="1200"/>
              </a:spcAft>
              <a:buFont typeface="Arial"/>
              <a:buChar char="•"/>
            </a:pPr>
            <a:r>
              <a:rPr lang="en-US">
                <a:solidFill>
                  <a:schemeClr val="tx1"/>
                </a:solidFill>
                <a:latin typeface="Arial"/>
                <a:cs typeface="Arial"/>
              </a:rPr>
              <a:t>The SEC also adopted related changes to </a:t>
            </a:r>
            <a:r>
              <a:rPr lang="en-US">
                <a:solidFill>
                  <a:schemeClr val="tx1"/>
                </a:solidFill>
                <a:latin typeface="Arial"/>
                <a:cs typeface="Arial"/>
                <a:hlinkClick r:id="rId3"/>
              </a:rPr>
              <a:t>Volume I of the EDGAR Filer Manual</a:t>
            </a:r>
            <a:r>
              <a:rPr lang="en-US">
                <a:solidFill>
                  <a:schemeClr val="tx1"/>
                </a:solidFill>
                <a:latin typeface="Arial"/>
                <a:cs typeface="Arial"/>
              </a:rPr>
              <a:t> that will be effective March 24, 2025.</a:t>
            </a:r>
            <a:endParaRPr lang="en-US">
              <a:solidFill>
                <a:schemeClr val="tx1"/>
              </a:solidFill>
            </a:endParaRPr>
          </a:p>
          <a:p>
            <a:pPr marL="342900" indent="-342900">
              <a:lnSpc>
                <a:spcPct val="150000"/>
              </a:lnSpc>
              <a:spcBef>
                <a:spcPts val="600"/>
              </a:spcBef>
              <a:spcAft>
                <a:spcPts val="1200"/>
              </a:spcAft>
              <a:buFont typeface="Arial"/>
              <a:buChar char="•"/>
            </a:pPr>
            <a:endParaRPr lang="en-US" sz="2800">
              <a:solidFill>
                <a:schemeClr val="tx1"/>
              </a:solidFill>
            </a:endParaRPr>
          </a:p>
          <a:p>
            <a:pPr marL="342900" indent="-342900" fontAlgn="base">
              <a:lnSpc>
                <a:spcPct val="150000"/>
              </a:lnSpc>
              <a:spcBef>
                <a:spcPts val="600"/>
              </a:spcBef>
              <a:spcAft>
                <a:spcPts val="600"/>
              </a:spcAft>
              <a:buFont typeface="Wingdings"/>
              <a:buChar char="Ø"/>
            </a:pPr>
            <a:endParaRPr lang="en-US" sz="2000">
              <a:solidFill>
                <a:schemeClr val="tx1"/>
              </a:solidFill>
            </a:endParaRPr>
          </a:p>
        </p:txBody>
      </p:sp>
    </p:spTree>
    <p:extLst>
      <p:ext uri="{BB962C8B-B14F-4D97-AF65-F5344CB8AC3E}">
        <p14:creationId xmlns:p14="http://schemas.microsoft.com/office/powerpoint/2010/main" val="103853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F47866-56F2-48E0-77A7-9C76944C1402}"/>
              </a:ext>
            </a:extLst>
          </p:cNvPr>
          <p:cNvSpPr>
            <a:spLocks noGrp="1"/>
          </p:cNvSpPr>
          <p:nvPr>
            <p:ph type="sldNum" sz="quarter" idx="12"/>
          </p:nvPr>
        </p:nvSpPr>
        <p:spPr/>
        <p:txBody>
          <a:bodyPr/>
          <a:lstStyle/>
          <a:p>
            <a:fld id="{3A321C34-B6FA-204D-BF19-5DB858CAFE8C}" type="slidenum">
              <a:rPr lang="en-US" smtClean="0"/>
              <a:pPr/>
              <a:t>40</a:t>
            </a:fld>
            <a:endParaRPr lang="en-US"/>
          </a:p>
        </p:txBody>
      </p:sp>
      <p:sp>
        <p:nvSpPr>
          <p:cNvPr id="4" name="Title 3">
            <a:extLst>
              <a:ext uri="{FF2B5EF4-FFF2-40B4-BE49-F238E27FC236}">
                <a16:creationId xmlns:a16="http://schemas.microsoft.com/office/drawing/2014/main" id="{705A53BC-0FE8-9003-E99F-B4E928BC3668}"/>
              </a:ext>
            </a:extLst>
          </p:cNvPr>
          <p:cNvSpPr>
            <a:spLocks noGrp="1"/>
          </p:cNvSpPr>
          <p:nvPr>
            <p:ph type="title"/>
          </p:nvPr>
        </p:nvSpPr>
        <p:spPr>
          <a:xfrm>
            <a:off x="319217" y="1774755"/>
            <a:ext cx="11567982" cy="2852737"/>
          </a:xfrm>
        </p:spPr>
        <p:txBody>
          <a:bodyPr>
            <a:normAutofit/>
          </a:bodyPr>
          <a:lstStyle/>
          <a:p>
            <a:r>
              <a:rPr lang="en-US" sz="5400" spc="600"/>
              <a:t>Questions &amp; Answers</a:t>
            </a:r>
          </a:p>
        </p:txBody>
      </p:sp>
      <p:sp>
        <p:nvSpPr>
          <p:cNvPr id="5" name="TextBox 4">
            <a:extLst>
              <a:ext uri="{FF2B5EF4-FFF2-40B4-BE49-F238E27FC236}">
                <a16:creationId xmlns:a16="http://schemas.microsoft.com/office/drawing/2014/main" id="{3615AAC9-8D2E-79CA-9444-5EFE90B06536}"/>
              </a:ext>
            </a:extLst>
          </p:cNvPr>
          <p:cNvSpPr txBox="1"/>
          <p:nvPr/>
        </p:nvSpPr>
        <p:spPr>
          <a:xfrm>
            <a:off x="535786" y="3629844"/>
            <a:ext cx="11153273" cy="461665"/>
          </a:xfrm>
          <a:prstGeom prst="rect">
            <a:avLst/>
          </a:prstGeom>
          <a:noFill/>
        </p:spPr>
        <p:txBody>
          <a:bodyPr wrap="square" rtlCol="0">
            <a:spAutoFit/>
          </a:bodyPr>
          <a:lstStyle/>
          <a:p>
            <a:pPr algn="ctr"/>
            <a:r>
              <a:rPr lang="en-US" sz="2400" spc="300">
                <a:solidFill>
                  <a:schemeClr val="accent4"/>
                </a:solidFill>
                <a:latin typeface="Century Gothic" panose="020B0502020202020204" pitchFamily="34" charset="0"/>
              </a:rPr>
              <a:t>PLEASE TYPE YOUR QUESTIONS IN THE CHAT </a:t>
            </a:r>
          </a:p>
        </p:txBody>
      </p:sp>
    </p:spTree>
    <p:extLst>
      <p:ext uri="{BB962C8B-B14F-4D97-AF65-F5344CB8AC3E}">
        <p14:creationId xmlns:p14="http://schemas.microsoft.com/office/powerpoint/2010/main" val="22341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6115-8E69-DCC2-633F-BB67F1107EF5}"/>
              </a:ext>
            </a:extLst>
          </p:cNvPr>
          <p:cNvSpPr>
            <a:spLocks noGrp="1"/>
          </p:cNvSpPr>
          <p:nvPr>
            <p:ph type="title"/>
          </p:nvPr>
        </p:nvSpPr>
        <p:spPr>
          <a:xfrm>
            <a:off x="838200" y="556743"/>
            <a:ext cx="10515600" cy="1325563"/>
          </a:xfrm>
        </p:spPr>
        <p:txBody>
          <a:bodyPr/>
          <a:lstStyle/>
          <a:p>
            <a:r>
              <a:rPr lang="en-US"/>
              <a:t> compliance dates</a:t>
            </a:r>
          </a:p>
        </p:txBody>
      </p:sp>
      <p:sp>
        <p:nvSpPr>
          <p:cNvPr id="4" name="Slide Number Placeholder 3">
            <a:extLst>
              <a:ext uri="{FF2B5EF4-FFF2-40B4-BE49-F238E27FC236}">
                <a16:creationId xmlns:a16="http://schemas.microsoft.com/office/drawing/2014/main" id="{C4239E38-FFB7-D5C2-E08F-556627508E70}"/>
              </a:ext>
            </a:extLst>
          </p:cNvPr>
          <p:cNvSpPr>
            <a:spLocks noGrp="1"/>
          </p:cNvSpPr>
          <p:nvPr>
            <p:ph type="sldNum" sz="quarter" idx="12"/>
          </p:nvPr>
        </p:nvSpPr>
        <p:spPr/>
        <p:txBody>
          <a:bodyPr/>
          <a:lstStyle/>
          <a:p>
            <a:fld id="{3A321C34-B6FA-204D-BF19-5DB858CAFE8C}" type="slidenum">
              <a:rPr lang="en-US" smtClean="0"/>
              <a:t>5</a:t>
            </a:fld>
            <a:endParaRPr lang="en-US"/>
          </a:p>
        </p:txBody>
      </p:sp>
      <p:sp>
        <p:nvSpPr>
          <p:cNvPr id="5" name="Content Placeholder 4">
            <a:extLst>
              <a:ext uri="{FF2B5EF4-FFF2-40B4-BE49-F238E27FC236}">
                <a16:creationId xmlns:a16="http://schemas.microsoft.com/office/drawing/2014/main" id="{DF4D50BD-E6AC-3466-8EFC-779915492227}"/>
              </a:ext>
            </a:extLst>
          </p:cNvPr>
          <p:cNvSpPr>
            <a:spLocks noGrp="1"/>
          </p:cNvSpPr>
          <p:nvPr>
            <p:ph idx="1"/>
          </p:nvPr>
        </p:nvSpPr>
        <p:spPr>
          <a:xfrm>
            <a:off x="838200" y="1882306"/>
            <a:ext cx="10312021" cy="4506910"/>
          </a:xfrm>
        </p:spPr>
        <p:txBody>
          <a:bodyPr vert="horz" lIns="91440" tIns="45720" rIns="91440" bIns="45720" rtlCol="0" anchor="t">
            <a:noAutofit/>
          </a:bodyPr>
          <a:lstStyle/>
          <a:p>
            <a:pPr marL="342900" indent="-342900">
              <a:lnSpc>
                <a:spcPct val="100000"/>
              </a:lnSpc>
              <a:spcBef>
                <a:spcPts val="600"/>
              </a:spcBef>
              <a:spcAft>
                <a:spcPts val="1200"/>
              </a:spcAft>
              <a:buFont typeface="Arial" panose="020B0604020202020204" pitchFamily="34" charset="0"/>
              <a:buChar char="•"/>
            </a:pPr>
            <a:r>
              <a:rPr lang="en-US" dirty="0">
                <a:solidFill>
                  <a:schemeClr val="tx1"/>
                </a:solidFill>
                <a:latin typeface="Arial"/>
                <a:cs typeface="Arial"/>
              </a:rPr>
              <a:t>Compliance with all EDGAR Next rule and form changes is required on </a:t>
            </a:r>
            <a:r>
              <a:rPr lang="en-US" b="1" dirty="0">
                <a:solidFill>
                  <a:schemeClr val="accent3"/>
                </a:solidFill>
                <a:latin typeface="Arial"/>
                <a:cs typeface="Arial"/>
              </a:rPr>
              <a:t>September 15, 2025</a:t>
            </a:r>
            <a:r>
              <a:rPr lang="en-US" dirty="0">
                <a:solidFill>
                  <a:schemeClr val="tx1"/>
                </a:solidFill>
                <a:latin typeface="Arial"/>
                <a:cs typeface="Arial"/>
              </a:rPr>
              <a:t>,</a:t>
            </a:r>
            <a:r>
              <a:rPr lang="en-US" b="1" dirty="0">
                <a:solidFill>
                  <a:schemeClr val="accent3"/>
                </a:solidFill>
                <a:latin typeface="Arial"/>
                <a:cs typeface="Arial"/>
              </a:rPr>
              <a:t> </a:t>
            </a:r>
            <a:r>
              <a:rPr lang="en-US" dirty="0">
                <a:solidFill>
                  <a:schemeClr val="tx1"/>
                </a:solidFill>
                <a:latin typeface="Arial"/>
                <a:cs typeface="Arial"/>
              </a:rPr>
              <a:t>in order to file on EDGAR.</a:t>
            </a:r>
            <a:endParaRPr lang="en-US" dirty="0">
              <a:solidFill>
                <a:schemeClr val="tx1"/>
              </a:solidFill>
            </a:endParaRPr>
          </a:p>
          <a:p>
            <a:pPr marL="511175" lvl="2" indent="-342900">
              <a:spcBef>
                <a:spcPts val="600"/>
              </a:spcBef>
              <a:buFont typeface="Arial" panose="020B0604020202020204" pitchFamily="34" charset="0"/>
              <a:buChar char="•"/>
            </a:pPr>
            <a:r>
              <a:rPr lang="en-US" sz="2400" dirty="0">
                <a:solidFill>
                  <a:schemeClr val="tx1"/>
                </a:solidFill>
                <a:latin typeface="Arial"/>
                <a:cs typeface="Arial"/>
              </a:rPr>
              <a:t>Filers must take action to transition to and come into compliance with EDGAR Next.</a:t>
            </a:r>
          </a:p>
          <a:p>
            <a:pPr marL="1174115" lvl="3" indent="-458470">
              <a:spcBef>
                <a:spcPts val="600"/>
              </a:spcBef>
              <a:buFont typeface="Courier New,monospace" panose="020B0604020202020204" pitchFamily="34" charset="0"/>
              <a:buChar char="o"/>
            </a:pPr>
            <a:r>
              <a:rPr lang="en-US" sz="2400" dirty="0">
                <a:solidFill>
                  <a:schemeClr val="tx1"/>
                </a:solidFill>
                <a:latin typeface="Arial"/>
                <a:cs typeface="Arial"/>
              </a:rPr>
              <a:t>Enrollment is a simplified process for filers to transition to EDGAR Next.</a:t>
            </a:r>
            <a:endParaRPr lang="en-US" sz="2400" dirty="0">
              <a:solidFill>
                <a:schemeClr val="tx1"/>
              </a:solidFill>
            </a:endParaRPr>
          </a:p>
          <a:p>
            <a:pPr marL="1174115" lvl="3" indent="-458470">
              <a:spcBef>
                <a:spcPts val="600"/>
              </a:spcBef>
              <a:buFont typeface="Courier New,monospace" panose="020B0604020202020204" pitchFamily="34" charset="0"/>
              <a:buChar char="o"/>
            </a:pPr>
            <a:r>
              <a:rPr lang="en-US" sz="2400" dirty="0">
                <a:solidFill>
                  <a:schemeClr val="tx1"/>
                </a:solidFill>
                <a:latin typeface="Arial"/>
                <a:cs typeface="Arial"/>
              </a:rPr>
              <a:t>Filers enroll on the dashboard; they do </a:t>
            </a:r>
            <a:r>
              <a:rPr lang="en-US" sz="2400" u="sng" dirty="0">
                <a:solidFill>
                  <a:schemeClr val="tx1"/>
                </a:solidFill>
                <a:latin typeface="Arial"/>
                <a:cs typeface="Arial"/>
              </a:rPr>
              <a:t>not</a:t>
            </a:r>
            <a:r>
              <a:rPr lang="en-US" sz="2400" dirty="0">
                <a:solidFill>
                  <a:schemeClr val="tx1"/>
                </a:solidFill>
                <a:latin typeface="Arial"/>
                <a:cs typeface="Arial"/>
              </a:rPr>
              <a:t> "enroll" on Form ID.</a:t>
            </a:r>
            <a:endParaRPr lang="en-US" sz="2400" dirty="0">
              <a:solidFill>
                <a:schemeClr val="tx1"/>
              </a:solidFill>
            </a:endParaRPr>
          </a:p>
        </p:txBody>
      </p:sp>
    </p:spTree>
    <p:extLst>
      <p:ext uri="{BB962C8B-B14F-4D97-AF65-F5344CB8AC3E}">
        <p14:creationId xmlns:p14="http://schemas.microsoft.com/office/powerpoint/2010/main" val="260194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6115-8E69-DCC2-633F-BB67F1107EF5}"/>
              </a:ext>
            </a:extLst>
          </p:cNvPr>
          <p:cNvSpPr>
            <a:spLocks noGrp="1"/>
          </p:cNvSpPr>
          <p:nvPr>
            <p:ph type="title"/>
          </p:nvPr>
        </p:nvSpPr>
        <p:spPr>
          <a:xfrm>
            <a:off x="838200" y="895873"/>
            <a:ext cx="10515600" cy="1325563"/>
          </a:xfrm>
        </p:spPr>
        <p:txBody>
          <a:bodyPr/>
          <a:lstStyle/>
          <a:p>
            <a:r>
              <a:rPr lang="en-US"/>
              <a:t> compliance dates</a:t>
            </a:r>
            <a:br>
              <a:rPr lang="en-US"/>
            </a:br>
            <a:endParaRPr lang="en-US"/>
          </a:p>
        </p:txBody>
      </p:sp>
      <p:sp>
        <p:nvSpPr>
          <p:cNvPr id="4" name="Slide Number Placeholder 3">
            <a:extLst>
              <a:ext uri="{FF2B5EF4-FFF2-40B4-BE49-F238E27FC236}">
                <a16:creationId xmlns:a16="http://schemas.microsoft.com/office/drawing/2014/main" id="{C4239E38-FFB7-D5C2-E08F-556627508E70}"/>
              </a:ext>
            </a:extLst>
          </p:cNvPr>
          <p:cNvSpPr>
            <a:spLocks noGrp="1"/>
          </p:cNvSpPr>
          <p:nvPr>
            <p:ph type="sldNum" sz="quarter" idx="12"/>
          </p:nvPr>
        </p:nvSpPr>
        <p:spPr/>
        <p:txBody>
          <a:bodyPr/>
          <a:lstStyle/>
          <a:p>
            <a:fld id="{3A321C34-B6FA-204D-BF19-5DB858CAFE8C}" type="slidenum">
              <a:rPr lang="en-US" smtClean="0"/>
              <a:t>6</a:t>
            </a:fld>
            <a:endParaRPr lang="en-US"/>
          </a:p>
        </p:txBody>
      </p:sp>
      <p:sp>
        <p:nvSpPr>
          <p:cNvPr id="5" name="Content Placeholder 4">
            <a:extLst>
              <a:ext uri="{FF2B5EF4-FFF2-40B4-BE49-F238E27FC236}">
                <a16:creationId xmlns:a16="http://schemas.microsoft.com/office/drawing/2014/main" id="{DF4D50BD-E6AC-3466-8EFC-779915492227}"/>
              </a:ext>
            </a:extLst>
          </p:cNvPr>
          <p:cNvSpPr>
            <a:spLocks noGrp="1"/>
          </p:cNvSpPr>
          <p:nvPr>
            <p:ph idx="1"/>
          </p:nvPr>
        </p:nvSpPr>
        <p:spPr>
          <a:xfrm>
            <a:off x="838200" y="2024060"/>
            <a:ext cx="10175543" cy="4547719"/>
          </a:xfrm>
        </p:spPr>
        <p:txBody>
          <a:bodyPr vert="horz" lIns="91440" tIns="45720" rIns="91440" bIns="45720" rtlCol="0" anchor="t">
            <a:noAutofit/>
          </a:bodyPr>
          <a:lstStyle/>
          <a:p>
            <a:pPr marL="511175" lvl="2" indent="-342900">
              <a:spcBef>
                <a:spcPts val="1200"/>
              </a:spcBef>
            </a:pPr>
            <a:r>
              <a:rPr lang="en-US" sz="2400">
                <a:solidFill>
                  <a:schemeClr val="tx1"/>
                </a:solidFill>
                <a:latin typeface="Arial"/>
                <a:cs typeface="Arial"/>
              </a:rPr>
              <a:t>Filers have six months to enroll in EDGAR Next before the EDGAR Next compliance date, from March 24, 2025 to September 12, 2025.</a:t>
            </a:r>
            <a:endParaRPr lang="en-US" sz="2400">
              <a:solidFill>
                <a:schemeClr val="tx1"/>
              </a:solidFill>
            </a:endParaRPr>
          </a:p>
          <a:p>
            <a:pPr marL="511175" lvl="2" indent="-342900">
              <a:spcBef>
                <a:spcPts val="1200"/>
              </a:spcBef>
            </a:pPr>
            <a:r>
              <a:rPr lang="en-US" sz="2400">
                <a:solidFill>
                  <a:schemeClr val="tx1"/>
                </a:solidFill>
                <a:latin typeface="Arial"/>
                <a:cs typeface="Arial"/>
              </a:rPr>
              <a:t>Filers have three months to enroll in EDGAR Next after the compliance date, from September 15, 2025 to December 19, 2025 (but filers who do not enroll or gain access by submitting amended Form ID by September 15 will be unable to file until they enroll). </a:t>
            </a:r>
            <a:endParaRPr lang="en-US" sz="2400">
              <a:solidFill>
                <a:schemeClr val="tx1"/>
              </a:solidFill>
            </a:endParaRPr>
          </a:p>
          <a:p>
            <a:pPr marL="511175" lvl="2" indent="-342900">
              <a:spcBef>
                <a:spcPts val="1200"/>
              </a:spcBef>
            </a:pPr>
            <a:r>
              <a:rPr lang="en-US" sz="2400">
                <a:solidFill>
                  <a:schemeClr val="tx1"/>
                </a:solidFill>
                <a:latin typeface="Arial"/>
                <a:cs typeface="Arial"/>
              </a:rPr>
              <a:t>In addition, please be aware that compliance with amended Form ID is required as of </a:t>
            </a:r>
            <a:r>
              <a:rPr lang="en-US" sz="2400" b="1">
                <a:solidFill>
                  <a:srgbClr val="419892"/>
                </a:solidFill>
                <a:latin typeface="Arial"/>
                <a:cs typeface="Arial"/>
              </a:rPr>
              <a:t>March 24, 2025</a:t>
            </a:r>
            <a:r>
              <a:rPr lang="en-US" sz="2400">
                <a:solidFill>
                  <a:schemeClr val="tx1"/>
                </a:solidFill>
                <a:latin typeface="Arial"/>
                <a:cs typeface="Arial"/>
              </a:rPr>
              <a:t>.</a:t>
            </a:r>
            <a:endParaRPr lang="en-US" sz="2400">
              <a:solidFill>
                <a:schemeClr val="tx1"/>
              </a:solidFill>
            </a:endParaRPr>
          </a:p>
        </p:txBody>
      </p:sp>
    </p:spTree>
    <p:extLst>
      <p:ext uri="{BB962C8B-B14F-4D97-AF65-F5344CB8AC3E}">
        <p14:creationId xmlns:p14="http://schemas.microsoft.com/office/powerpoint/2010/main" val="168973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FE9C-E3D0-366A-74D8-7F2D628F5039}"/>
              </a:ext>
            </a:extLst>
          </p:cNvPr>
          <p:cNvSpPr>
            <a:spLocks noGrp="1"/>
          </p:cNvSpPr>
          <p:nvPr>
            <p:ph type="title"/>
          </p:nvPr>
        </p:nvSpPr>
        <p:spPr>
          <a:xfrm>
            <a:off x="1083860" y="560614"/>
            <a:ext cx="10515600" cy="1325563"/>
          </a:xfrm>
        </p:spPr>
        <p:txBody>
          <a:bodyPr/>
          <a:lstStyle/>
          <a:p>
            <a:r>
              <a:rPr lang="en-US">
                <a:latin typeface="Century Gothic"/>
              </a:rPr>
              <a:t>Purposes</a:t>
            </a:r>
            <a:endParaRPr lang="en-US"/>
          </a:p>
        </p:txBody>
      </p:sp>
      <p:sp>
        <p:nvSpPr>
          <p:cNvPr id="4" name="Slide Number Placeholder 3">
            <a:extLst>
              <a:ext uri="{FF2B5EF4-FFF2-40B4-BE49-F238E27FC236}">
                <a16:creationId xmlns:a16="http://schemas.microsoft.com/office/drawing/2014/main" id="{A8820094-A3EA-B663-803D-979549B35A47}"/>
              </a:ext>
            </a:extLst>
          </p:cNvPr>
          <p:cNvSpPr>
            <a:spLocks noGrp="1"/>
          </p:cNvSpPr>
          <p:nvPr>
            <p:ph type="sldNum" sz="quarter" idx="12"/>
          </p:nvPr>
        </p:nvSpPr>
        <p:spPr/>
        <p:txBody>
          <a:bodyPr/>
          <a:lstStyle/>
          <a:p>
            <a:fld id="{3A321C34-B6FA-204D-BF19-5DB858CAFE8C}" type="slidenum">
              <a:rPr lang="en-US" smtClean="0"/>
              <a:t>7</a:t>
            </a:fld>
            <a:endParaRPr lang="en-US"/>
          </a:p>
        </p:txBody>
      </p:sp>
      <p:sp>
        <p:nvSpPr>
          <p:cNvPr id="5" name="Content Placeholder 4">
            <a:extLst>
              <a:ext uri="{FF2B5EF4-FFF2-40B4-BE49-F238E27FC236}">
                <a16:creationId xmlns:a16="http://schemas.microsoft.com/office/drawing/2014/main" id="{F90F4E41-20D9-A3EB-4D1A-6FA95CD4CD49}"/>
              </a:ext>
            </a:extLst>
          </p:cNvPr>
          <p:cNvSpPr>
            <a:spLocks noGrp="1"/>
          </p:cNvSpPr>
          <p:nvPr>
            <p:ph idx="1"/>
          </p:nvPr>
        </p:nvSpPr>
        <p:spPr>
          <a:xfrm>
            <a:off x="1083860" y="1886177"/>
            <a:ext cx="10515600" cy="4166961"/>
          </a:xfrm>
        </p:spPr>
        <p:txBody>
          <a:bodyPr vert="horz" lIns="91440" tIns="45720" rIns="91440" bIns="45720" rtlCol="0" anchor="t">
            <a:normAutofit/>
          </a:bodyPr>
          <a:lstStyle/>
          <a:p>
            <a:pPr marL="342900" indent="-342900">
              <a:spcBef>
                <a:spcPts val="1200"/>
              </a:spcBef>
              <a:spcAft>
                <a:spcPts val="1200"/>
              </a:spcAft>
              <a:buFont typeface="Arial"/>
              <a:buChar char="•"/>
            </a:pPr>
            <a:r>
              <a:rPr lang="en-US">
                <a:solidFill>
                  <a:schemeClr val="tx1"/>
                </a:solidFill>
                <a:latin typeface="Arial"/>
                <a:cs typeface="Arial"/>
              </a:rPr>
              <a:t>Improve the security of EDGAR</a:t>
            </a:r>
          </a:p>
          <a:p>
            <a:pPr marL="342900" indent="-342900">
              <a:spcBef>
                <a:spcPts val="1200"/>
              </a:spcBef>
              <a:spcAft>
                <a:spcPts val="1200"/>
              </a:spcAft>
              <a:buFont typeface="Arial,Sans-Serif"/>
              <a:buChar char="•"/>
            </a:pPr>
            <a:r>
              <a:rPr lang="en-US">
                <a:solidFill>
                  <a:schemeClr val="tx1"/>
                </a:solidFill>
                <a:latin typeface="Arial"/>
                <a:cs typeface="Arial"/>
              </a:rPr>
              <a:t>Enhance filers' ability to manage their EDGAR accounts</a:t>
            </a:r>
          </a:p>
          <a:p>
            <a:pPr marL="342900" indent="-342900">
              <a:spcBef>
                <a:spcPts val="1200"/>
              </a:spcBef>
              <a:spcAft>
                <a:spcPts val="1200"/>
              </a:spcAft>
              <a:buFont typeface="Arial,Sans-Serif"/>
              <a:buChar char="•"/>
            </a:pPr>
            <a:r>
              <a:rPr lang="en-US">
                <a:solidFill>
                  <a:schemeClr val="tx1"/>
                </a:solidFill>
                <a:latin typeface="Arial"/>
                <a:cs typeface="Arial"/>
              </a:rPr>
              <a:t>Simplify the procedures for accessing EDGAR</a:t>
            </a:r>
          </a:p>
          <a:p>
            <a:pPr marL="342900" indent="-342900">
              <a:spcBef>
                <a:spcPts val="1200"/>
              </a:spcBef>
              <a:spcAft>
                <a:spcPts val="1200"/>
              </a:spcAft>
              <a:buFont typeface="Arial"/>
              <a:buChar char="•"/>
            </a:pPr>
            <a:r>
              <a:rPr lang="en-US">
                <a:solidFill>
                  <a:schemeClr val="tx1"/>
                </a:solidFill>
                <a:latin typeface="Arial"/>
                <a:cs typeface="Arial"/>
              </a:rPr>
              <a:t>Modernize connections to EDGAR</a:t>
            </a:r>
          </a:p>
          <a:p>
            <a:pPr marL="342900" indent="-342900">
              <a:buFont typeface="Arial"/>
              <a:buChar char="•"/>
            </a:pPr>
            <a:endParaRPr lang="en-US">
              <a:latin typeface="Arial"/>
              <a:cs typeface="Arial"/>
            </a:endParaRPr>
          </a:p>
        </p:txBody>
      </p:sp>
    </p:spTree>
    <p:extLst>
      <p:ext uri="{BB962C8B-B14F-4D97-AF65-F5344CB8AC3E}">
        <p14:creationId xmlns:p14="http://schemas.microsoft.com/office/powerpoint/2010/main" val="414690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5826-2D89-B7C4-2052-9656A62F7630}"/>
              </a:ext>
            </a:extLst>
          </p:cNvPr>
          <p:cNvSpPr>
            <a:spLocks noGrp="1"/>
          </p:cNvSpPr>
          <p:nvPr>
            <p:ph type="title"/>
          </p:nvPr>
        </p:nvSpPr>
        <p:spPr>
          <a:xfrm>
            <a:off x="838200" y="750608"/>
            <a:ext cx="10515600" cy="1325563"/>
          </a:xfrm>
        </p:spPr>
        <p:txBody>
          <a:bodyPr>
            <a:normAutofit/>
          </a:bodyPr>
          <a:lstStyle/>
          <a:p>
            <a:r>
              <a:rPr lang="en-US">
                <a:latin typeface="Century Gothic"/>
              </a:rPr>
              <a:t>What hasn't changed </a:t>
            </a:r>
            <a:br>
              <a:rPr lang="en-US">
                <a:latin typeface="Century Gothic"/>
              </a:rPr>
            </a:br>
            <a:r>
              <a:rPr lang="en-US" sz="3600">
                <a:solidFill>
                  <a:schemeClr val="accent3"/>
                </a:solidFill>
                <a:latin typeface="Century Gothic"/>
              </a:rPr>
              <a:t>filer obligations</a:t>
            </a:r>
            <a:endParaRPr lang="en-US">
              <a:solidFill>
                <a:schemeClr val="accent3"/>
              </a:solidFill>
            </a:endParaRPr>
          </a:p>
        </p:txBody>
      </p:sp>
      <p:sp>
        <p:nvSpPr>
          <p:cNvPr id="4" name="Slide Number Placeholder 3">
            <a:extLst>
              <a:ext uri="{FF2B5EF4-FFF2-40B4-BE49-F238E27FC236}">
                <a16:creationId xmlns:a16="http://schemas.microsoft.com/office/drawing/2014/main" id="{E70C4F01-9DB8-47A1-B9E9-D5E5DF13C324}"/>
              </a:ext>
            </a:extLst>
          </p:cNvPr>
          <p:cNvSpPr>
            <a:spLocks noGrp="1"/>
          </p:cNvSpPr>
          <p:nvPr>
            <p:ph type="sldNum" sz="quarter" idx="12"/>
          </p:nvPr>
        </p:nvSpPr>
        <p:spPr/>
        <p:txBody>
          <a:bodyPr/>
          <a:lstStyle/>
          <a:p>
            <a:fld id="{3A321C34-B6FA-204D-BF19-5DB858CAFE8C}" type="slidenum">
              <a:rPr lang="en-US" smtClean="0"/>
              <a:t>8</a:t>
            </a:fld>
            <a:endParaRPr lang="en-US"/>
          </a:p>
        </p:txBody>
      </p:sp>
      <p:sp>
        <p:nvSpPr>
          <p:cNvPr id="5" name="Content Placeholder 4">
            <a:extLst>
              <a:ext uri="{FF2B5EF4-FFF2-40B4-BE49-F238E27FC236}">
                <a16:creationId xmlns:a16="http://schemas.microsoft.com/office/drawing/2014/main" id="{A340DBFD-8323-05C0-3C80-71761731DF65}"/>
              </a:ext>
            </a:extLst>
          </p:cNvPr>
          <p:cNvSpPr>
            <a:spLocks noGrp="1"/>
          </p:cNvSpPr>
          <p:nvPr>
            <p:ph idx="1"/>
          </p:nvPr>
        </p:nvSpPr>
        <p:spPr>
          <a:xfrm>
            <a:off x="838200" y="2364080"/>
            <a:ext cx="9991726" cy="4357461"/>
          </a:xfrm>
        </p:spPr>
        <p:txBody>
          <a:bodyPr vert="horz" lIns="91440" tIns="45720" rIns="91440" bIns="45720" rtlCol="0" anchor="t">
            <a:normAutofit/>
          </a:bodyPr>
          <a:lstStyle/>
          <a:p>
            <a:pPr marL="342900" lvl="1" indent="-342900">
              <a:buFont typeface="Arial" panose="020B0604020202020204" pitchFamily="34" charset="0"/>
              <a:buChar char="•"/>
            </a:pPr>
            <a:r>
              <a:rPr lang="en-US">
                <a:solidFill>
                  <a:schemeClr val="tx1"/>
                </a:solidFill>
                <a:latin typeface="Arial"/>
                <a:cs typeface="Arial"/>
              </a:rPr>
              <a:t>EDGAR Next changes EDGAR access and account management processes only.</a:t>
            </a:r>
          </a:p>
          <a:p>
            <a:pPr marL="457200" lvl="1" indent="-457200">
              <a:buChar char="•"/>
            </a:pPr>
            <a:r>
              <a:rPr lang="en-US">
                <a:solidFill>
                  <a:schemeClr val="tx1"/>
                </a:solidFill>
                <a:latin typeface="Arial"/>
                <a:cs typeface="Arial"/>
              </a:rPr>
              <a:t>It </a:t>
            </a:r>
            <a:r>
              <a:rPr lang="en-US" b="1" i="1" u="sng">
                <a:solidFill>
                  <a:schemeClr val="tx1"/>
                </a:solidFill>
                <a:latin typeface="Arial"/>
                <a:cs typeface="Arial"/>
              </a:rPr>
              <a:t>does not</a:t>
            </a:r>
            <a:r>
              <a:rPr lang="en-US">
                <a:solidFill>
                  <a:schemeClr val="tx1"/>
                </a:solidFill>
                <a:latin typeface="Arial"/>
                <a:cs typeface="Arial"/>
              </a:rPr>
              <a:t> change the contents or requirements of any filing or submission type or any disclosure obligation.</a:t>
            </a:r>
          </a:p>
          <a:p>
            <a:pPr marL="457200" lvl="1" indent="-457200">
              <a:buChar char="•"/>
            </a:pPr>
            <a:endParaRPr lang="en-US" sz="2000">
              <a:solidFill>
                <a:schemeClr val="accent1"/>
              </a:solidFill>
            </a:endParaRPr>
          </a:p>
        </p:txBody>
      </p:sp>
    </p:spTree>
    <p:extLst>
      <p:ext uri="{BB962C8B-B14F-4D97-AF65-F5344CB8AC3E}">
        <p14:creationId xmlns:p14="http://schemas.microsoft.com/office/powerpoint/2010/main" val="361945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5826-2D89-B7C4-2052-9656A62F7630}"/>
              </a:ext>
            </a:extLst>
          </p:cNvPr>
          <p:cNvSpPr>
            <a:spLocks noGrp="1"/>
          </p:cNvSpPr>
          <p:nvPr>
            <p:ph type="title"/>
          </p:nvPr>
        </p:nvSpPr>
        <p:spPr>
          <a:xfrm>
            <a:off x="838200" y="610594"/>
            <a:ext cx="10515600" cy="1325563"/>
          </a:xfrm>
        </p:spPr>
        <p:txBody>
          <a:bodyPr/>
          <a:lstStyle/>
          <a:p>
            <a:r>
              <a:rPr lang="en-US">
                <a:latin typeface="Century Gothic"/>
              </a:rPr>
              <a:t>KEY Changes</a:t>
            </a:r>
            <a:endParaRPr lang="en-US"/>
          </a:p>
        </p:txBody>
      </p:sp>
      <p:sp>
        <p:nvSpPr>
          <p:cNvPr id="4" name="Slide Number Placeholder 3">
            <a:extLst>
              <a:ext uri="{FF2B5EF4-FFF2-40B4-BE49-F238E27FC236}">
                <a16:creationId xmlns:a16="http://schemas.microsoft.com/office/drawing/2014/main" id="{E70C4F01-9DB8-47A1-B9E9-D5E5DF13C324}"/>
              </a:ext>
            </a:extLst>
          </p:cNvPr>
          <p:cNvSpPr>
            <a:spLocks noGrp="1"/>
          </p:cNvSpPr>
          <p:nvPr>
            <p:ph type="sldNum" sz="quarter" idx="12"/>
          </p:nvPr>
        </p:nvSpPr>
        <p:spPr/>
        <p:txBody>
          <a:bodyPr/>
          <a:lstStyle/>
          <a:p>
            <a:fld id="{3A321C34-B6FA-204D-BF19-5DB858CAFE8C}" type="slidenum">
              <a:rPr lang="en-US" smtClean="0"/>
              <a:t>9</a:t>
            </a:fld>
            <a:endParaRPr lang="en-US"/>
          </a:p>
        </p:txBody>
      </p:sp>
      <p:sp>
        <p:nvSpPr>
          <p:cNvPr id="5" name="Content Placeholder 4">
            <a:extLst>
              <a:ext uri="{FF2B5EF4-FFF2-40B4-BE49-F238E27FC236}">
                <a16:creationId xmlns:a16="http://schemas.microsoft.com/office/drawing/2014/main" id="{A340DBFD-8323-05C0-3C80-71761731DF65}"/>
              </a:ext>
            </a:extLst>
          </p:cNvPr>
          <p:cNvSpPr>
            <a:spLocks noGrp="1"/>
          </p:cNvSpPr>
          <p:nvPr>
            <p:ph idx="1"/>
          </p:nvPr>
        </p:nvSpPr>
        <p:spPr>
          <a:xfrm>
            <a:off x="838200" y="1936157"/>
            <a:ext cx="9991726" cy="3541352"/>
          </a:xfrm>
        </p:spPr>
        <p:txBody>
          <a:bodyPr vert="horz" lIns="91440" tIns="45720" rIns="91440" bIns="45720" rtlCol="0" anchor="t">
            <a:normAutofit fontScale="92500"/>
          </a:bodyPr>
          <a:lstStyle/>
          <a:p>
            <a:pPr marL="457200" lvl="1" indent="-457200">
              <a:buClr>
                <a:schemeClr val="tx1"/>
              </a:buClr>
              <a:buChar char="•"/>
            </a:pPr>
            <a:r>
              <a:rPr lang="en-US" sz="2600">
                <a:solidFill>
                  <a:schemeClr val="tx1"/>
                </a:solidFill>
                <a:latin typeface="Arial"/>
                <a:cs typeface="Arial"/>
              </a:rPr>
              <a:t>Let's review some key changes under EDGAR Next:</a:t>
            </a:r>
            <a:endParaRPr lang="en-US" sz="2600">
              <a:solidFill>
                <a:schemeClr val="tx1"/>
              </a:solidFill>
            </a:endParaRPr>
          </a:p>
          <a:p>
            <a:pPr marL="1600200" lvl="2" indent="-914400">
              <a:buClr>
                <a:schemeClr val="tx1"/>
              </a:buClr>
              <a:buFont typeface="Courier New" panose="020B0604020202020204" pitchFamily="34" charset="0"/>
              <a:buChar char="o"/>
            </a:pPr>
            <a:r>
              <a:rPr lang="en-US" sz="2400">
                <a:solidFill>
                  <a:schemeClr val="tx1"/>
                </a:solidFill>
                <a:latin typeface="Arial"/>
                <a:cs typeface="Arial"/>
              </a:rPr>
              <a:t>Login.gov individual account credentials</a:t>
            </a:r>
            <a:endParaRPr lang="en-US" sz="2400">
              <a:solidFill>
                <a:schemeClr val="tx1"/>
              </a:solidFill>
            </a:endParaRPr>
          </a:p>
          <a:p>
            <a:pPr marL="1600200" lvl="2" indent="-914400">
              <a:buClr>
                <a:schemeClr val="tx1"/>
              </a:buClr>
              <a:buFont typeface="Courier New" panose="020B0604020202020204" pitchFamily="34" charset="0"/>
              <a:buChar char="o"/>
            </a:pPr>
            <a:r>
              <a:rPr lang="en-US" sz="2400">
                <a:solidFill>
                  <a:schemeClr val="tx1"/>
                </a:solidFill>
                <a:latin typeface="Arial"/>
                <a:cs typeface="Arial"/>
              </a:rPr>
              <a:t>Account administrators to manage filers' accounts on a dashboard</a:t>
            </a:r>
            <a:endParaRPr lang="en-US" sz="2400">
              <a:solidFill>
                <a:schemeClr val="tx1"/>
              </a:solidFill>
            </a:endParaRPr>
          </a:p>
          <a:p>
            <a:pPr marL="1600200" lvl="2" indent="-914400">
              <a:buClr>
                <a:schemeClr val="tx1"/>
              </a:buClr>
              <a:buFont typeface="Courier New" panose="020B0604020202020204" pitchFamily="34" charset="0"/>
              <a:buChar char="o"/>
            </a:pPr>
            <a:r>
              <a:rPr lang="en-US" sz="2400">
                <a:solidFill>
                  <a:schemeClr val="tx1"/>
                </a:solidFill>
                <a:latin typeface="Arial"/>
                <a:cs typeface="Arial"/>
              </a:rPr>
              <a:t>Amended Form ID</a:t>
            </a:r>
          </a:p>
          <a:p>
            <a:pPr marL="342900" lvl="1" indent="-342900">
              <a:buClr>
                <a:schemeClr val="tx1"/>
              </a:buClr>
              <a:buChar char="•"/>
            </a:pPr>
            <a:r>
              <a:rPr lang="en-US" sz="2600">
                <a:solidFill>
                  <a:schemeClr val="tx1"/>
                </a:solidFill>
                <a:latin typeface="Arial"/>
                <a:cs typeface="Arial"/>
              </a:rPr>
              <a:t>Please review the adopted </a:t>
            </a:r>
            <a:r>
              <a:rPr lang="en-US" sz="2600">
                <a:solidFill>
                  <a:schemeClr val="accent1"/>
                </a:solidFill>
                <a:latin typeface="Arial"/>
                <a:cs typeface="Arial"/>
                <a:hlinkClick r:id="rId2"/>
              </a:rPr>
              <a:t>rule and form changes to EDGAR filer access and account management (EDGAR Next)</a:t>
            </a:r>
            <a:r>
              <a:rPr lang="en-US" sz="2600">
                <a:solidFill>
                  <a:schemeClr val="tx1"/>
                </a:solidFill>
                <a:latin typeface="Arial"/>
                <a:cs typeface="Arial"/>
                <a:hlinkClick r:id="rId2"/>
              </a:rPr>
              <a:t> </a:t>
            </a:r>
            <a:r>
              <a:rPr lang="en-US" sz="2600">
                <a:solidFill>
                  <a:schemeClr val="tx1"/>
                </a:solidFill>
                <a:latin typeface="Arial"/>
                <a:cs typeface="Arial"/>
              </a:rPr>
              <a:t>for a discussion of all relevant EDGAR Next changes.</a:t>
            </a:r>
          </a:p>
        </p:txBody>
      </p:sp>
    </p:spTree>
    <p:extLst>
      <p:ext uri="{BB962C8B-B14F-4D97-AF65-F5344CB8AC3E}">
        <p14:creationId xmlns:p14="http://schemas.microsoft.com/office/powerpoint/2010/main" val="2845588078"/>
      </p:ext>
    </p:extLst>
  </p:cSld>
  <p:clrMapOvr>
    <a:masterClrMapping/>
  </p:clrMapOvr>
</p:sld>
</file>

<file path=ppt/theme/theme1.xml><?xml version="1.0" encoding="utf-8"?>
<a:theme xmlns:a="http://schemas.openxmlformats.org/drawingml/2006/main" name="Office Theme">
  <a:themeElements>
    <a:clrScheme name="SEC Brand Colors">
      <a:dk1>
        <a:srgbClr val="040707"/>
      </a:dk1>
      <a:lt1>
        <a:srgbClr val="FFFFFF"/>
      </a:lt1>
      <a:dk2>
        <a:srgbClr val="040707"/>
      </a:dk2>
      <a:lt2>
        <a:srgbClr val="FEFCFF"/>
      </a:lt2>
      <a:accent1>
        <a:srgbClr val="003864"/>
      </a:accent1>
      <a:accent2>
        <a:srgbClr val="2F64B2"/>
      </a:accent2>
      <a:accent3>
        <a:srgbClr val="419892"/>
      </a:accent3>
      <a:accent4>
        <a:srgbClr val="FFC324"/>
      </a:accent4>
      <a:accent5>
        <a:srgbClr val="505961"/>
      </a:accent5>
      <a:accent6>
        <a:srgbClr val="C31632"/>
      </a:accent6>
      <a:hlink>
        <a:srgbClr val="419892"/>
      </a:hlink>
      <a:folHlink>
        <a:srgbClr val="2861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28E031D6DB1347AF958F8D7F77968B" ma:contentTypeVersion="12" ma:contentTypeDescription="Create a new document." ma:contentTypeScope="" ma:versionID="f0c2bd07225da85f8a07fe2bfd6298e4">
  <xsd:schema xmlns:xsd="http://www.w3.org/2001/XMLSchema" xmlns:xs="http://www.w3.org/2001/XMLSchema" xmlns:p="http://schemas.microsoft.com/office/2006/metadata/properties" xmlns:ns2="64ed2f7e-4420-4e08-b9d3-0db9afe5d2ee" xmlns:ns3="81200df5-3f7f-4d72-8d16-10954ecf7e30" targetNamespace="http://schemas.microsoft.com/office/2006/metadata/properties" ma:root="true" ma:fieldsID="a35507cee138da2e56761dab1df4ad7c" ns2:_="" ns3:_="">
    <xsd:import namespace="64ed2f7e-4420-4e08-b9d3-0db9afe5d2ee"/>
    <xsd:import namespace="81200df5-3f7f-4d72-8d16-10954ecf7e3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d2f7e-4420-4e08-b9d3-0db9afe5d2e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42edd006-9b4d-4991-b329-0956105d5462}" ma:internalName="TaxCatchAll" ma:showField="CatchAllData" ma:web="64ed2f7e-4420-4e08-b9d3-0db9afe5d2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200df5-3f7f-4d72-8d16-10954ecf7e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35e5b1-ca7f-40d6-a45f-a75f058dd33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4ed2f7e-4420-4e08-b9d3-0db9afe5d2ee">N2VC5MQ6XKUX-1148141291-6444</_dlc_DocId>
    <_dlc_DocIdUrl xmlns="64ed2f7e-4420-4e08-b9d3-0db9afe5d2ee">
      <Url>https://secoit.sharepoint.com/sites/EBO/securityuplift/_layouts/15/DocIdRedir.aspx?ID=N2VC5MQ6XKUX-1148141291-6444</Url>
      <Description>N2VC5MQ6XKUX-1148141291-6444</Description>
    </_dlc_DocIdUrl>
    <lcf76f155ced4ddcb4097134ff3c332f xmlns="81200df5-3f7f-4d72-8d16-10954ecf7e30">
      <Terms xmlns="http://schemas.microsoft.com/office/infopath/2007/PartnerControls"/>
    </lcf76f155ced4ddcb4097134ff3c332f>
    <TaxCatchAll xmlns="64ed2f7e-4420-4e08-b9d3-0db9afe5d2ee" xsi:nil="true"/>
  </documentManagement>
</p:properties>
</file>

<file path=customXml/itemProps1.xml><?xml version="1.0" encoding="utf-8"?>
<ds:datastoreItem xmlns:ds="http://schemas.openxmlformats.org/officeDocument/2006/customXml" ds:itemID="{47E65195-D522-4FAF-B5D0-A03E001E4EC1}">
  <ds:schemaRefs>
    <ds:schemaRef ds:uri="http://schemas.microsoft.com/sharepoint/v3/contenttype/forms"/>
  </ds:schemaRefs>
</ds:datastoreItem>
</file>

<file path=customXml/itemProps2.xml><?xml version="1.0" encoding="utf-8"?>
<ds:datastoreItem xmlns:ds="http://schemas.openxmlformats.org/officeDocument/2006/customXml" ds:itemID="{1E36EE3D-982D-4F82-8A1D-55004D0C986D}">
  <ds:schemaRefs>
    <ds:schemaRef ds:uri="64ed2f7e-4420-4e08-b9d3-0db9afe5d2ee"/>
    <ds:schemaRef ds:uri="81200df5-3f7f-4d72-8d16-10954ecf7e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3761AB-211F-4068-9895-CEEDDD7069C7}">
  <ds:schemaRefs>
    <ds:schemaRef ds:uri="http://schemas.microsoft.com/sharepoint/events"/>
  </ds:schemaRefs>
</ds:datastoreItem>
</file>

<file path=customXml/itemProps4.xml><?xml version="1.0" encoding="utf-8"?>
<ds:datastoreItem xmlns:ds="http://schemas.openxmlformats.org/officeDocument/2006/customXml" ds:itemID="{2D10B2D8-9580-44B7-82FE-1E5E7EB00B1E}">
  <ds:schemaRefs>
    <ds:schemaRef ds:uri="http://purl.org/dc/dcmitype/"/>
    <ds:schemaRef ds:uri="http://purl.org/dc/terms/"/>
    <ds:schemaRef ds:uri="http://www.w3.org/XML/1998/namespace"/>
    <ds:schemaRef ds:uri="http://purl.org/dc/elements/1.1/"/>
    <ds:schemaRef ds:uri="81200df5-3f7f-4d72-8d16-10954ecf7e30"/>
    <ds:schemaRef ds:uri="http://schemas.openxmlformats.org/package/2006/metadata/core-properties"/>
    <ds:schemaRef ds:uri="http://schemas.microsoft.com/office/2006/documentManagement/types"/>
    <ds:schemaRef ds:uri="http://schemas.microsoft.com/office/infopath/2007/PartnerControls"/>
    <ds:schemaRef ds:uri="64ed2f7e-4420-4e08-b9d3-0db9afe5d2ee"/>
    <ds:schemaRef ds:uri="http://schemas.microsoft.com/office/2006/metadata/properties"/>
  </ds:schemaRefs>
</ds:datastoreItem>
</file>

<file path=docMetadata/LabelInfo.xml><?xml version="1.0" encoding="utf-8"?>
<clbl:labelList xmlns:clbl="http://schemas.microsoft.com/office/2020/mipLabelMetadata">
  <clbl:label id="{770c32ea-fdcf-4c9f-8b9d-75b23b9851e9}" enabled="1" method="Standard" siteId="{ed23862a-38c6-45ed-bd6a-60c55a569daf}" removed="0"/>
</clbl:labelList>
</file>

<file path=docProps/app.xml><?xml version="1.0" encoding="utf-8"?>
<Properties xmlns="http://schemas.openxmlformats.org/officeDocument/2006/extended-properties" xmlns:vt="http://schemas.openxmlformats.org/officeDocument/2006/docPropsVTypes">
  <TotalTime>187</TotalTime>
  <Words>2537</Words>
  <Application>Microsoft Office PowerPoint</Application>
  <PresentationFormat>Widescreen</PresentationFormat>
  <Paragraphs>330</Paragraphs>
  <Slides>40</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Arial,Sans-Serif</vt:lpstr>
      <vt:lpstr>Calibri</vt:lpstr>
      <vt:lpstr>Century Gothic</vt:lpstr>
      <vt:lpstr>Courier New</vt:lpstr>
      <vt:lpstr>Courier New,monospace</vt:lpstr>
      <vt:lpstr>Wingdings</vt:lpstr>
      <vt:lpstr>Office Theme</vt:lpstr>
      <vt:lpstr>EDGAR NEXT</vt:lpstr>
      <vt:lpstr>disclaimer</vt:lpstr>
      <vt:lpstr>Agenda</vt:lpstr>
      <vt:lpstr>Adopting release</vt:lpstr>
      <vt:lpstr> compliance dates</vt:lpstr>
      <vt:lpstr> compliance dates </vt:lpstr>
      <vt:lpstr>Purposes</vt:lpstr>
      <vt:lpstr>What hasn't changed  filer obligations</vt:lpstr>
      <vt:lpstr>KEY Changes</vt:lpstr>
      <vt:lpstr>Key Changes  LOGIN.GOV credentials</vt:lpstr>
      <vt:lpstr>Key Changes  LOGIN.GOV credentials</vt:lpstr>
      <vt:lpstr>Key changes LOGIN.GOV CREDENTIALS</vt:lpstr>
      <vt:lpstr>Key changes LOGIN.GOV CREDENTIALS</vt:lpstr>
      <vt:lpstr>graphic OUTLINING how FILERS NEED TO CREATE A LOGIN.GOV ACCOUNT IN ORDER TO ACCESS EDGAR’S FILER MANAGEMENT DASHBOARD</vt:lpstr>
      <vt:lpstr>Key changes ACCOUNT ADMINISTRATORS</vt:lpstr>
      <vt:lpstr>KEY Changes account administrators</vt:lpstr>
      <vt:lpstr>Key changes account administrators</vt:lpstr>
      <vt:lpstr>Key changes amended Form ID</vt:lpstr>
      <vt:lpstr>Key changes amended Form ID</vt:lpstr>
      <vt:lpstr>filer transition to edgar next</vt:lpstr>
      <vt:lpstr>graphic OUTLINING how filers can prepare, enroll, and comply with the SEC’s changes to EDGAR system filer access and account management.</vt:lpstr>
      <vt:lpstr>prepare</vt:lpstr>
      <vt:lpstr>Prepare adopting beta</vt:lpstr>
      <vt:lpstr>Prepare adopting Beta</vt:lpstr>
      <vt:lpstr>Prepare Adopting beta</vt:lpstr>
      <vt:lpstr>Prepare adopting beta</vt:lpstr>
      <vt:lpstr>Prepare adopting beta</vt:lpstr>
      <vt:lpstr>Prepare adopting beta</vt:lpstr>
      <vt:lpstr>Prepare Adopting beta</vt:lpstr>
      <vt:lpstr>Prepare get ready to enroll</vt:lpstr>
      <vt:lpstr>Prepare gather Cik, ccc, passphrase</vt:lpstr>
      <vt:lpstr>Prepare identify account administrators</vt:lpstr>
      <vt:lpstr>Prepare determine annual confirmation quarter</vt:lpstr>
      <vt:lpstr>Prepare person authorized to enroll</vt:lpstr>
      <vt:lpstr>Prepare person authorized to enroll</vt:lpstr>
      <vt:lpstr>Prepare what is not required to enroll</vt:lpstr>
      <vt:lpstr>Filer Support for edgar next</vt:lpstr>
      <vt:lpstr>Filer Support for edgar next</vt:lpstr>
      <vt:lpstr>Filer Support for edgar next instructional video series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EDGAR Next Kickoff Webinar Session 2</dc:title>
  <dc:creator>EDGARBusinessOffice@SEC.GOV</dc:creator>
  <cp:lastModifiedBy>Margaret Marrero</cp:lastModifiedBy>
  <cp:revision>6</cp:revision>
  <dcterms:created xsi:type="dcterms:W3CDTF">2021-10-20T16:58:49Z</dcterms:created>
  <dcterms:modified xsi:type="dcterms:W3CDTF">2024-10-25T14:12:36Z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0x0101000528E031D6DB1347AF958F8D7F77968B</vt:lpwstr>
  </property>
  <property fmtid="{D5CDD505-2E9C-101B-9397-08002B2CF9AE}" pid="3" name="Order">
    <vt:r8>180800</vt:r8>
  </property>
  <property fmtid="{D5CDD505-2E9C-101B-9397-08002B2CF9AE}" pid="4" name="_ExtendedDescription">
    <vt:lpwstr/>
  </property>
  <property fmtid="{D5CDD505-2E9C-101B-9397-08002B2CF9AE}" pid="5" name="MediaServiceImageTags">
    <vt:lpwstr/>
  </property>
  <property fmtid="{D5CDD505-2E9C-101B-9397-08002B2CF9AE}" pid="6" name="_dlc_DocIdItemGuid">
    <vt:lpwstr>9fda22a0-dd02-426f-8a6f-4a588a9ff64f</vt:lpwstr>
  </property>
</Properties>
</file>